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6" r:id="rId1"/>
  </p:sldMasterIdLst>
  <p:notesMasterIdLst>
    <p:notesMasterId r:id="rId18"/>
  </p:notesMasterIdLst>
  <p:sldIdLst>
    <p:sldId id="256" r:id="rId2"/>
    <p:sldId id="306" r:id="rId3"/>
    <p:sldId id="302" r:id="rId4"/>
    <p:sldId id="305" r:id="rId5"/>
    <p:sldId id="293" r:id="rId6"/>
    <p:sldId id="303" r:id="rId7"/>
    <p:sldId id="304" r:id="rId8"/>
    <p:sldId id="294" r:id="rId9"/>
    <p:sldId id="295" r:id="rId10"/>
    <p:sldId id="296" r:id="rId11"/>
    <p:sldId id="297" r:id="rId12"/>
    <p:sldId id="298" r:id="rId13"/>
    <p:sldId id="299" r:id="rId14"/>
    <p:sldId id="300" r:id="rId15"/>
    <p:sldId id="301" r:id="rId16"/>
    <p:sldId id="260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="" xmlns:p14="http://schemas.microsoft.com/office/powerpoint/2010/main">
        <p14:section name="Раздел по умолчанию" id="{26934874-B720-443A-8CD3-DC44C28F133C}">
          <p14:sldIdLst>
            <p14:sldId id="256"/>
            <p14:sldId id="271"/>
            <p14:sldId id="288"/>
            <p14:sldId id="261"/>
            <p14:sldId id="293"/>
            <p14:sldId id="290"/>
            <p14:sldId id="289"/>
            <p14:sldId id="294"/>
            <p14:sldId id="295"/>
            <p14:sldId id="296"/>
            <p14:sldId id="297"/>
            <p14:sldId id="298"/>
            <p14:sldId id="299"/>
            <p14:sldId id="300"/>
            <p14:sldId id="301"/>
            <p14:sldId id="279"/>
            <p14:sldId id="278"/>
            <p14:sldId id="260"/>
          </p14:sldIdLst>
        </p14:section>
      </p14:sectionLst>
    </p:ex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2206" autoAdjust="0"/>
    <p:restoredTop sz="94660"/>
  </p:normalViewPr>
  <p:slideViewPr>
    <p:cSldViewPr>
      <p:cViewPr varScale="1">
        <p:scale>
          <a:sx n="74" d="100"/>
          <a:sy n="74" d="100"/>
        </p:scale>
        <p:origin x="-50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2838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0CFB09A-0981-4DF9-A98F-BAF1AB564DFE}" type="doc">
      <dgm:prSet loTypeId="urn:microsoft.com/office/officeart/2009/3/layout/HorizontalOrganizationChart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A46E54E-50B4-47DD-A3F5-7107ADBB2075}">
      <dgm:prSet phldrT="[Текст]"/>
      <dgm:spPr/>
      <dgm:t>
        <a:bodyPr/>
        <a:lstStyle/>
        <a:p>
          <a:r>
            <a:rPr lang="ru-RU" dirty="0" smtClean="0"/>
            <a:t>процесс</a:t>
          </a:r>
          <a:endParaRPr lang="ru-RU" dirty="0"/>
        </a:p>
      </dgm:t>
    </dgm:pt>
    <dgm:pt modelId="{D6D5E93F-9CF0-46A2-BD5A-2E3B3DD0E68E}" type="parTrans" cxnId="{1369502F-3613-4E9F-BF33-99EF55FE329C}">
      <dgm:prSet/>
      <dgm:spPr/>
      <dgm:t>
        <a:bodyPr/>
        <a:lstStyle/>
        <a:p>
          <a:endParaRPr lang="ru-RU"/>
        </a:p>
      </dgm:t>
    </dgm:pt>
    <dgm:pt modelId="{BE47B3B9-13E2-41AC-92F5-2A4707097BDC}" type="sibTrans" cxnId="{1369502F-3613-4E9F-BF33-99EF55FE329C}">
      <dgm:prSet/>
      <dgm:spPr/>
      <dgm:t>
        <a:bodyPr/>
        <a:lstStyle/>
        <a:p>
          <a:endParaRPr lang="ru-RU"/>
        </a:p>
      </dgm:t>
    </dgm:pt>
    <dgm:pt modelId="{67F6719A-A7AC-4C80-B602-8F1317DEAB85}" type="asst">
      <dgm:prSet phldrT="[Текст]"/>
      <dgm:spPr/>
      <dgm:t>
        <a:bodyPr/>
        <a:lstStyle/>
        <a:p>
          <a:r>
            <a:rPr lang="ru-RU" dirty="0" smtClean="0"/>
            <a:t>условия</a:t>
          </a:r>
          <a:endParaRPr lang="ru-RU" dirty="0"/>
        </a:p>
      </dgm:t>
    </dgm:pt>
    <dgm:pt modelId="{23872054-494C-4743-BDB6-C7E374818893}" type="parTrans" cxnId="{B55715CC-53F8-48BF-892A-872E591DE57C}">
      <dgm:prSet/>
      <dgm:spPr/>
      <dgm:t>
        <a:bodyPr/>
        <a:lstStyle/>
        <a:p>
          <a:endParaRPr lang="ru-RU"/>
        </a:p>
      </dgm:t>
    </dgm:pt>
    <dgm:pt modelId="{391622B4-093C-4600-8F8C-5AB7BFF25CF1}" type="sibTrans" cxnId="{B55715CC-53F8-48BF-892A-872E591DE57C}">
      <dgm:prSet/>
      <dgm:spPr/>
      <dgm:t>
        <a:bodyPr/>
        <a:lstStyle/>
        <a:p>
          <a:endParaRPr lang="ru-RU"/>
        </a:p>
      </dgm:t>
    </dgm:pt>
    <dgm:pt modelId="{D6D9EA2F-5F1A-45EB-8C41-3E229062A9F4}">
      <dgm:prSet phldrT="[Текст]"/>
      <dgm:spPr/>
      <dgm:t>
        <a:bodyPr/>
        <a:lstStyle/>
        <a:p>
          <a:r>
            <a:rPr lang="ru-RU" dirty="0" smtClean="0"/>
            <a:t>Восстановление способности понимать</a:t>
          </a:r>
          <a:endParaRPr lang="ru-RU" dirty="0"/>
        </a:p>
      </dgm:t>
    </dgm:pt>
    <dgm:pt modelId="{E35AE1DE-91E0-462E-B641-439E21DBF138}" type="parTrans" cxnId="{2C3F9C38-893A-49F8-911B-434939D2A364}">
      <dgm:prSet/>
      <dgm:spPr/>
      <dgm:t>
        <a:bodyPr/>
        <a:lstStyle/>
        <a:p>
          <a:endParaRPr lang="ru-RU"/>
        </a:p>
      </dgm:t>
    </dgm:pt>
    <dgm:pt modelId="{5EA1290B-B2B3-478A-AD2D-94B066BAE6D1}" type="sibTrans" cxnId="{2C3F9C38-893A-49F8-911B-434939D2A364}">
      <dgm:prSet/>
      <dgm:spPr/>
      <dgm:t>
        <a:bodyPr/>
        <a:lstStyle/>
        <a:p>
          <a:endParaRPr lang="ru-RU"/>
        </a:p>
      </dgm:t>
    </dgm:pt>
    <dgm:pt modelId="{49A3F617-02BA-4E87-8B89-32C2A6938EC0}">
      <dgm:prSet/>
      <dgm:spPr/>
      <dgm:t>
        <a:bodyPr/>
        <a:lstStyle/>
        <a:p>
          <a:r>
            <a:rPr lang="ru-RU" dirty="0" smtClean="0"/>
            <a:t>Восстановление способности договариваться</a:t>
          </a:r>
          <a:endParaRPr lang="ru-RU" dirty="0"/>
        </a:p>
      </dgm:t>
    </dgm:pt>
    <dgm:pt modelId="{DD6EEAEC-E168-4964-81FF-B0BA5DD48ECB}" type="parTrans" cxnId="{53C413F4-F426-4214-8F7D-1DD800C1FF8C}">
      <dgm:prSet/>
      <dgm:spPr/>
      <dgm:t>
        <a:bodyPr/>
        <a:lstStyle/>
        <a:p>
          <a:endParaRPr lang="ru-RU"/>
        </a:p>
      </dgm:t>
    </dgm:pt>
    <dgm:pt modelId="{32B7C8AF-875E-418D-A983-614BDA3D1664}" type="sibTrans" cxnId="{53C413F4-F426-4214-8F7D-1DD800C1FF8C}">
      <dgm:prSet/>
      <dgm:spPr/>
      <dgm:t>
        <a:bodyPr/>
        <a:lstStyle/>
        <a:p>
          <a:endParaRPr lang="ru-RU"/>
        </a:p>
      </dgm:t>
    </dgm:pt>
    <dgm:pt modelId="{DE1878F4-BC3E-4AC7-9BA5-FA4975D2743E}" type="pres">
      <dgm:prSet presAssocID="{10CFB09A-0981-4DF9-A98F-BAF1AB564DFE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FEE87D62-2AD0-49CE-A2D5-4E642D87F3E4}" type="pres">
      <dgm:prSet presAssocID="{AA46E54E-50B4-47DD-A3F5-7107ADBB2075}" presName="hierRoot1" presStyleCnt="0">
        <dgm:presLayoutVars>
          <dgm:hierBranch val="init"/>
        </dgm:presLayoutVars>
      </dgm:prSet>
      <dgm:spPr/>
    </dgm:pt>
    <dgm:pt modelId="{3CA4E0E6-EAD4-4EB0-8279-DC2A2109D3C9}" type="pres">
      <dgm:prSet presAssocID="{AA46E54E-50B4-47DD-A3F5-7107ADBB2075}" presName="rootComposite1" presStyleCnt="0"/>
      <dgm:spPr/>
    </dgm:pt>
    <dgm:pt modelId="{A6B19698-D19B-4324-9EFE-3747816B92F2}" type="pres">
      <dgm:prSet presAssocID="{AA46E54E-50B4-47DD-A3F5-7107ADBB2075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6834C56-372E-41E2-A373-AF4309901940}" type="pres">
      <dgm:prSet presAssocID="{AA46E54E-50B4-47DD-A3F5-7107ADBB2075}" presName="rootConnector1" presStyleLbl="node1" presStyleIdx="0" presStyleCnt="0"/>
      <dgm:spPr/>
      <dgm:t>
        <a:bodyPr/>
        <a:lstStyle/>
        <a:p>
          <a:endParaRPr lang="ru-RU"/>
        </a:p>
      </dgm:t>
    </dgm:pt>
    <dgm:pt modelId="{91B80613-DC63-4A53-AD47-095DDEFCAE38}" type="pres">
      <dgm:prSet presAssocID="{AA46E54E-50B4-47DD-A3F5-7107ADBB2075}" presName="hierChild2" presStyleCnt="0"/>
      <dgm:spPr/>
    </dgm:pt>
    <dgm:pt modelId="{D93F3C5F-9B2A-433B-B489-5955B7C8D5B7}" type="pres">
      <dgm:prSet presAssocID="{E35AE1DE-91E0-462E-B641-439E21DBF138}" presName="Name64" presStyleLbl="parChTrans1D2" presStyleIdx="0" presStyleCnt="3"/>
      <dgm:spPr/>
      <dgm:t>
        <a:bodyPr/>
        <a:lstStyle/>
        <a:p>
          <a:endParaRPr lang="ru-RU"/>
        </a:p>
      </dgm:t>
    </dgm:pt>
    <dgm:pt modelId="{084C2E84-BD66-400D-A223-54EDC7D971E3}" type="pres">
      <dgm:prSet presAssocID="{D6D9EA2F-5F1A-45EB-8C41-3E229062A9F4}" presName="hierRoot2" presStyleCnt="0">
        <dgm:presLayoutVars>
          <dgm:hierBranch val="init"/>
        </dgm:presLayoutVars>
      </dgm:prSet>
      <dgm:spPr/>
    </dgm:pt>
    <dgm:pt modelId="{80201B1B-221F-443E-B885-D20865D18ED1}" type="pres">
      <dgm:prSet presAssocID="{D6D9EA2F-5F1A-45EB-8C41-3E229062A9F4}" presName="rootComposite" presStyleCnt="0"/>
      <dgm:spPr/>
    </dgm:pt>
    <dgm:pt modelId="{DAD83923-5B23-4552-8A89-FCF1EC3902BE}" type="pres">
      <dgm:prSet presAssocID="{D6D9EA2F-5F1A-45EB-8C41-3E229062A9F4}" presName="rootText" presStyleLbl="node2" presStyleIdx="0" presStyleCnt="2" custScaleY="20672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9C14B02-AD21-4735-AB60-BC01D2C2417A}" type="pres">
      <dgm:prSet presAssocID="{D6D9EA2F-5F1A-45EB-8C41-3E229062A9F4}" presName="rootConnector" presStyleLbl="node2" presStyleIdx="0" presStyleCnt="2"/>
      <dgm:spPr/>
      <dgm:t>
        <a:bodyPr/>
        <a:lstStyle/>
        <a:p>
          <a:endParaRPr lang="ru-RU"/>
        </a:p>
      </dgm:t>
    </dgm:pt>
    <dgm:pt modelId="{CD8A87A8-6297-442A-A6FE-B71BF0C48411}" type="pres">
      <dgm:prSet presAssocID="{D6D9EA2F-5F1A-45EB-8C41-3E229062A9F4}" presName="hierChild4" presStyleCnt="0"/>
      <dgm:spPr/>
    </dgm:pt>
    <dgm:pt modelId="{943E414D-7873-4EDE-98AB-4DAA85748127}" type="pres">
      <dgm:prSet presAssocID="{D6D9EA2F-5F1A-45EB-8C41-3E229062A9F4}" presName="hierChild5" presStyleCnt="0"/>
      <dgm:spPr/>
    </dgm:pt>
    <dgm:pt modelId="{A9CABD52-0C26-4817-9CF6-5C90BBA8865A}" type="pres">
      <dgm:prSet presAssocID="{DD6EEAEC-E168-4964-81FF-B0BA5DD48ECB}" presName="Name64" presStyleLbl="parChTrans1D2" presStyleIdx="1" presStyleCnt="3"/>
      <dgm:spPr/>
      <dgm:t>
        <a:bodyPr/>
        <a:lstStyle/>
        <a:p>
          <a:endParaRPr lang="ru-RU"/>
        </a:p>
      </dgm:t>
    </dgm:pt>
    <dgm:pt modelId="{1B8EA598-FF5E-4F12-8DB2-D122032510AD}" type="pres">
      <dgm:prSet presAssocID="{49A3F617-02BA-4E87-8B89-32C2A6938EC0}" presName="hierRoot2" presStyleCnt="0">
        <dgm:presLayoutVars>
          <dgm:hierBranch val="init"/>
        </dgm:presLayoutVars>
      </dgm:prSet>
      <dgm:spPr/>
    </dgm:pt>
    <dgm:pt modelId="{9C630153-5BE0-4183-AE91-035538A87464}" type="pres">
      <dgm:prSet presAssocID="{49A3F617-02BA-4E87-8B89-32C2A6938EC0}" presName="rootComposite" presStyleCnt="0"/>
      <dgm:spPr/>
    </dgm:pt>
    <dgm:pt modelId="{70AE16F9-C092-4949-9CF5-8DF21A8E2D05}" type="pres">
      <dgm:prSet presAssocID="{49A3F617-02BA-4E87-8B89-32C2A6938EC0}" presName="rootText" presStyleLbl="node2" presStyleIdx="1" presStyleCnt="2" custScaleY="21564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D086D3E-0F93-47BA-9CA1-42B04E1206EE}" type="pres">
      <dgm:prSet presAssocID="{49A3F617-02BA-4E87-8B89-32C2A6938EC0}" presName="rootConnector" presStyleLbl="node2" presStyleIdx="1" presStyleCnt="2"/>
      <dgm:spPr/>
      <dgm:t>
        <a:bodyPr/>
        <a:lstStyle/>
        <a:p>
          <a:endParaRPr lang="ru-RU"/>
        </a:p>
      </dgm:t>
    </dgm:pt>
    <dgm:pt modelId="{630E87D7-0B98-4345-8D7E-3A5D959BDF38}" type="pres">
      <dgm:prSet presAssocID="{49A3F617-02BA-4E87-8B89-32C2A6938EC0}" presName="hierChild4" presStyleCnt="0"/>
      <dgm:spPr/>
    </dgm:pt>
    <dgm:pt modelId="{EE1BA958-41D2-4F8E-BF8B-D3B61640D01F}" type="pres">
      <dgm:prSet presAssocID="{49A3F617-02BA-4E87-8B89-32C2A6938EC0}" presName="hierChild5" presStyleCnt="0"/>
      <dgm:spPr/>
    </dgm:pt>
    <dgm:pt modelId="{4388C414-F9F9-4B49-BB17-D0352B1ED834}" type="pres">
      <dgm:prSet presAssocID="{AA46E54E-50B4-47DD-A3F5-7107ADBB2075}" presName="hierChild3" presStyleCnt="0"/>
      <dgm:spPr/>
    </dgm:pt>
    <dgm:pt modelId="{EC3FC8DF-76CB-407F-B075-8C4CF022B9B1}" type="pres">
      <dgm:prSet presAssocID="{23872054-494C-4743-BDB6-C7E374818893}" presName="Name115" presStyleLbl="parChTrans1D2" presStyleIdx="2" presStyleCnt="3"/>
      <dgm:spPr/>
      <dgm:t>
        <a:bodyPr/>
        <a:lstStyle/>
        <a:p>
          <a:endParaRPr lang="ru-RU"/>
        </a:p>
      </dgm:t>
    </dgm:pt>
    <dgm:pt modelId="{CD692E27-24EB-4982-820D-22687700E881}" type="pres">
      <dgm:prSet presAssocID="{67F6719A-A7AC-4C80-B602-8F1317DEAB85}" presName="hierRoot3" presStyleCnt="0">
        <dgm:presLayoutVars>
          <dgm:hierBranch val="init"/>
        </dgm:presLayoutVars>
      </dgm:prSet>
      <dgm:spPr/>
    </dgm:pt>
    <dgm:pt modelId="{8B2FEF20-6E35-4A25-9520-CE97F85C5518}" type="pres">
      <dgm:prSet presAssocID="{67F6719A-A7AC-4C80-B602-8F1317DEAB85}" presName="rootComposite3" presStyleCnt="0"/>
      <dgm:spPr/>
    </dgm:pt>
    <dgm:pt modelId="{33A0D09E-C47D-4064-B1F4-46949B2E6213}" type="pres">
      <dgm:prSet presAssocID="{67F6719A-A7AC-4C80-B602-8F1317DEAB85}" presName="rootText3" presStyleLbl="asst1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6485741-88E6-47F2-960B-C0645CC06F51}" type="pres">
      <dgm:prSet presAssocID="{67F6719A-A7AC-4C80-B602-8F1317DEAB85}" presName="rootConnector3" presStyleLbl="asst1" presStyleIdx="0" presStyleCnt="1"/>
      <dgm:spPr/>
      <dgm:t>
        <a:bodyPr/>
        <a:lstStyle/>
        <a:p>
          <a:endParaRPr lang="ru-RU"/>
        </a:p>
      </dgm:t>
    </dgm:pt>
    <dgm:pt modelId="{32579BD6-F876-40EB-82CE-8D1B889EF250}" type="pres">
      <dgm:prSet presAssocID="{67F6719A-A7AC-4C80-B602-8F1317DEAB85}" presName="hierChild6" presStyleCnt="0"/>
      <dgm:spPr/>
    </dgm:pt>
    <dgm:pt modelId="{89654F06-249E-4EFE-BCDB-FD6F4EA3DAE7}" type="pres">
      <dgm:prSet presAssocID="{67F6719A-A7AC-4C80-B602-8F1317DEAB85}" presName="hierChild7" presStyleCnt="0"/>
      <dgm:spPr/>
    </dgm:pt>
  </dgm:ptLst>
  <dgm:cxnLst>
    <dgm:cxn modelId="{1369502F-3613-4E9F-BF33-99EF55FE329C}" srcId="{10CFB09A-0981-4DF9-A98F-BAF1AB564DFE}" destId="{AA46E54E-50B4-47DD-A3F5-7107ADBB2075}" srcOrd="0" destOrd="0" parTransId="{D6D5E93F-9CF0-46A2-BD5A-2E3B3DD0E68E}" sibTransId="{BE47B3B9-13E2-41AC-92F5-2A4707097BDC}"/>
    <dgm:cxn modelId="{2C3F9C38-893A-49F8-911B-434939D2A364}" srcId="{AA46E54E-50B4-47DD-A3F5-7107ADBB2075}" destId="{D6D9EA2F-5F1A-45EB-8C41-3E229062A9F4}" srcOrd="1" destOrd="0" parTransId="{E35AE1DE-91E0-462E-B641-439E21DBF138}" sibTransId="{5EA1290B-B2B3-478A-AD2D-94B066BAE6D1}"/>
    <dgm:cxn modelId="{42E886D8-5273-46C5-A806-4285FEB438ED}" type="presOf" srcId="{D6D9EA2F-5F1A-45EB-8C41-3E229062A9F4}" destId="{99C14B02-AD21-4735-AB60-BC01D2C2417A}" srcOrd="1" destOrd="0" presId="urn:microsoft.com/office/officeart/2009/3/layout/HorizontalOrganizationChart"/>
    <dgm:cxn modelId="{013E3848-8219-43DC-9081-18D2A58CBB7D}" type="presOf" srcId="{49A3F617-02BA-4E87-8B89-32C2A6938EC0}" destId="{70AE16F9-C092-4949-9CF5-8DF21A8E2D05}" srcOrd="0" destOrd="0" presId="urn:microsoft.com/office/officeart/2009/3/layout/HorizontalOrganizationChart"/>
    <dgm:cxn modelId="{2058AF12-7C94-4A39-BE7A-0B4D773545ED}" type="presOf" srcId="{67F6719A-A7AC-4C80-B602-8F1317DEAB85}" destId="{33A0D09E-C47D-4064-B1F4-46949B2E6213}" srcOrd="0" destOrd="0" presId="urn:microsoft.com/office/officeart/2009/3/layout/HorizontalOrganizationChart"/>
    <dgm:cxn modelId="{8064DBBB-44AE-4143-BD08-0F63DED5E788}" type="presOf" srcId="{E35AE1DE-91E0-462E-B641-439E21DBF138}" destId="{D93F3C5F-9B2A-433B-B489-5955B7C8D5B7}" srcOrd="0" destOrd="0" presId="urn:microsoft.com/office/officeart/2009/3/layout/HorizontalOrganizationChart"/>
    <dgm:cxn modelId="{E9126DF5-9AD0-4650-AC12-20F7144B3688}" type="presOf" srcId="{10CFB09A-0981-4DF9-A98F-BAF1AB564DFE}" destId="{DE1878F4-BC3E-4AC7-9BA5-FA4975D2743E}" srcOrd="0" destOrd="0" presId="urn:microsoft.com/office/officeart/2009/3/layout/HorizontalOrganizationChart"/>
    <dgm:cxn modelId="{83B6F82E-0F6D-4922-8931-2812A3F9E418}" type="presOf" srcId="{AA46E54E-50B4-47DD-A3F5-7107ADBB2075}" destId="{E6834C56-372E-41E2-A373-AF4309901940}" srcOrd="1" destOrd="0" presId="urn:microsoft.com/office/officeart/2009/3/layout/HorizontalOrganizationChart"/>
    <dgm:cxn modelId="{DFA7946D-CE3F-4592-8DCE-1C2832C63BF0}" type="presOf" srcId="{67F6719A-A7AC-4C80-B602-8F1317DEAB85}" destId="{16485741-88E6-47F2-960B-C0645CC06F51}" srcOrd="1" destOrd="0" presId="urn:microsoft.com/office/officeart/2009/3/layout/HorizontalOrganizationChart"/>
    <dgm:cxn modelId="{D71D6E06-9666-4436-A30E-8A1072A11FAF}" type="presOf" srcId="{49A3F617-02BA-4E87-8B89-32C2A6938EC0}" destId="{AD086D3E-0F93-47BA-9CA1-42B04E1206EE}" srcOrd="1" destOrd="0" presId="urn:microsoft.com/office/officeart/2009/3/layout/HorizontalOrganizationChart"/>
    <dgm:cxn modelId="{479C7BF3-1B94-40DC-BAFC-B05CDDB5B917}" type="presOf" srcId="{AA46E54E-50B4-47DD-A3F5-7107ADBB2075}" destId="{A6B19698-D19B-4324-9EFE-3747816B92F2}" srcOrd="0" destOrd="0" presId="urn:microsoft.com/office/officeart/2009/3/layout/HorizontalOrganizationChart"/>
    <dgm:cxn modelId="{53C413F4-F426-4214-8F7D-1DD800C1FF8C}" srcId="{AA46E54E-50B4-47DD-A3F5-7107ADBB2075}" destId="{49A3F617-02BA-4E87-8B89-32C2A6938EC0}" srcOrd="2" destOrd="0" parTransId="{DD6EEAEC-E168-4964-81FF-B0BA5DD48ECB}" sibTransId="{32B7C8AF-875E-418D-A983-614BDA3D1664}"/>
    <dgm:cxn modelId="{C895ED22-A72F-43D0-92C1-6CB888C2A52C}" type="presOf" srcId="{23872054-494C-4743-BDB6-C7E374818893}" destId="{EC3FC8DF-76CB-407F-B075-8C4CF022B9B1}" srcOrd="0" destOrd="0" presId="urn:microsoft.com/office/officeart/2009/3/layout/HorizontalOrganizationChart"/>
    <dgm:cxn modelId="{BEEBD29A-E4ED-4940-90BA-D9F022AD6172}" type="presOf" srcId="{DD6EEAEC-E168-4964-81FF-B0BA5DD48ECB}" destId="{A9CABD52-0C26-4817-9CF6-5C90BBA8865A}" srcOrd="0" destOrd="0" presId="urn:microsoft.com/office/officeart/2009/3/layout/HorizontalOrganizationChart"/>
    <dgm:cxn modelId="{B55715CC-53F8-48BF-892A-872E591DE57C}" srcId="{AA46E54E-50B4-47DD-A3F5-7107ADBB2075}" destId="{67F6719A-A7AC-4C80-B602-8F1317DEAB85}" srcOrd="0" destOrd="0" parTransId="{23872054-494C-4743-BDB6-C7E374818893}" sibTransId="{391622B4-093C-4600-8F8C-5AB7BFF25CF1}"/>
    <dgm:cxn modelId="{5788C7A1-7EC1-4529-82CF-22685D418B49}" type="presOf" srcId="{D6D9EA2F-5F1A-45EB-8C41-3E229062A9F4}" destId="{DAD83923-5B23-4552-8A89-FCF1EC3902BE}" srcOrd="0" destOrd="0" presId="urn:microsoft.com/office/officeart/2009/3/layout/HorizontalOrganizationChart"/>
    <dgm:cxn modelId="{63BBB4DA-6CC3-4495-A83C-1D31E18603FA}" type="presParOf" srcId="{DE1878F4-BC3E-4AC7-9BA5-FA4975D2743E}" destId="{FEE87D62-2AD0-49CE-A2D5-4E642D87F3E4}" srcOrd="0" destOrd="0" presId="urn:microsoft.com/office/officeart/2009/3/layout/HorizontalOrganizationChart"/>
    <dgm:cxn modelId="{DC2818BA-3BCA-4FC3-B0B2-CD638BCD0FE5}" type="presParOf" srcId="{FEE87D62-2AD0-49CE-A2D5-4E642D87F3E4}" destId="{3CA4E0E6-EAD4-4EB0-8279-DC2A2109D3C9}" srcOrd="0" destOrd="0" presId="urn:microsoft.com/office/officeart/2009/3/layout/HorizontalOrganizationChart"/>
    <dgm:cxn modelId="{1EDB1079-DC1E-4169-83AE-AA1758B1B280}" type="presParOf" srcId="{3CA4E0E6-EAD4-4EB0-8279-DC2A2109D3C9}" destId="{A6B19698-D19B-4324-9EFE-3747816B92F2}" srcOrd="0" destOrd="0" presId="urn:microsoft.com/office/officeart/2009/3/layout/HorizontalOrganizationChart"/>
    <dgm:cxn modelId="{E78F1211-6604-42CC-9B62-5FCB235FF4D5}" type="presParOf" srcId="{3CA4E0E6-EAD4-4EB0-8279-DC2A2109D3C9}" destId="{E6834C56-372E-41E2-A373-AF4309901940}" srcOrd="1" destOrd="0" presId="urn:microsoft.com/office/officeart/2009/3/layout/HorizontalOrganizationChart"/>
    <dgm:cxn modelId="{157782B2-4316-4D4D-8294-F053AE9B5F31}" type="presParOf" srcId="{FEE87D62-2AD0-49CE-A2D5-4E642D87F3E4}" destId="{91B80613-DC63-4A53-AD47-095DDEFCAE38}" srcOrd="1" destOrd="0" presId="urn:microsoft.com/office/officeart/2009/3/layout/HorizontalOrganizationChart"/>
    <dgm:cxn modelId="{38421560-2D6C-4436-9C21-D8A32FED03CA}" type="presParOf" srcId="{91B80613-DC63-4A53-AD47-095DDEFCAE38}" destId="{D93F3C5F-9B2A-433B-B489-5955B7C8D5B7}" srcOrd="0" destOrd="0" presId="urn:microsoft.com/office/officeart/2009/3/layout/HorizontalOrganizationChart"/>
    <dgm:cxn modelId="{5D1D7C7D-30FF-4F64-8892-4F4E65863C35}" type="presParOf" srcId="{91B80613-DC63-4A53-AD47-095DDEFCAE38}" destId="{084C2E84-BD66-400D-A223-54EDC7D971E3}" srcOrd="1" destOrd="0" presId="urn:microsoft.com/office/officeart/2009/3/layout/HorizontalOrganizationChart"/>
    <dgm:cxn modelId="{C5566D6F-8862-4FB7-8FBF-702E96452775}" type="presParOf" srcId="{084C2E84-BD66-400D-A223-54EDC7D971E3}" destId="{80201B1B-221F-443E-B885-D20865D18ED1}" srcOrd="0" destOrd="0" presId="urn:microsoft.com/office/officeart/2009/3/layout/HorizontalOrganizationChart"/>
    <dgm:cxn modelId="{849AAF22-2793-4C08-B54E-9340B5AF2FDA}" type="presParOf" srcId="{80201B1B-221F-443E-B885-D20865D18ED1}" destId="{DAD83923-5B23-4552-8A89-FCF1EC3902BE}" srcOrd="0" destOrd="0" presId="urn:microsoft.com/office/officeart/2009/3/layout/HorizontalOrganizationChart"/>
    <dgm:cxn modelId="{8F5221AB-67A7-4C25-8A8D-87817D3DD36A}" type="presParOf" srcId="{80201B1B-221F-443E-B885-D20865D18ED1}" destId="{99C14B02-AD21-4735-AB60-BC01D2C2417A}" srcOrd="1" destOrd="0" presId="urn:microsoft.com/office/officeart/2009/3/layout/HorizontalOrganizationChart"/>
    <dgm:cxn modelId="{F6485544-464A-4C1E-9187-1D934BDA8D2D}" type="presParOf" srcId="{084C2E84-BD66-400D-A223-54EDC7D971E3}" destId="{CD8A87A8-6297-442A-A6FE-B71BF0C48411}" srcOrd="1" destOrd="0" presId="urn:microsoft.com/office/officeart/2009/3/layout/HorizontalOrganizationChart"/>
    <dgm:cxn modelId="{7073470F-550F-4D0D-B52F-90069C5D0E85}" type="presParOf" srcId="{084C2E84-BD66-400D-A223-54EDC7D971E3}" destId="{943E414D-7873-4EDE-98AB-4DAA85748127}" srcOrd="2" destOrd="0" presId="urn:microsoft.com/office/officeart/2009/3/layout/HorizontalOrganizationChart"/>
    <dgm:cxn modelId="{78C21923-E574-4AAD-9690-DA49AF9C3001}" type="presParOf" srcId="{91B80613-DC63-4A53-AD47-095DDEFCAE38}" destId="{A9CABD52-0C26-4817-9CF6-5C90BBA8865A}" srcOrd="2" destOrd="0" presId="urn:microsoft.com/office/officeart/2009/3/layout/HorizontalOrganizationChart"/>
    <dgm:cxn modelId="{1D3E90DD-8D91-4D11-8911-D3D951122BA7}" type="presParOf" srcId="{91B80613-DC63-4A53-AD47-095DDEFCAE38}" destId="{1B8EA598-FF5E-4F12-8DB2-D122032510AD}" srcOrd="3" destOrd="0" presId="urn:microsoft.com/office/officeart/2009/3/layout/HorizontalOrganizationChart"/>
    <dgm:cxn modelId="{B9EF4E11-39A0-4301-A679-9BC504931A31}" type="presParOf" srcId="{1B8EA598-FF5E-4F12-8DB2-D122032510AD}" destId="{9C630153-5BE0-4183-AE91-035538A87464}" srcOrd="0" destOrd="0" presId="urn:microsoft.com/office/officeart/2009/3/layout/HorizontalOrganizationChart"/>
    <dgm:cxn modelId="{962F322E-70FC-47CD-AD49-1A99D31F1BED}" type="presParOf" srcId="{9C630153-5BE0-4183-AE91-035538A87464}" destId="{70AE16F9-C092-4949-9CF5-8DF21A8E2D05}" srcOrd="0" destOrd="0" presId="urn:microsoft.com/office/officeart/2009/3/layout/HorizontalOrganizationChart"/>
    <dgm:cxn modelId="{014618C7-C6E5-41DA-B08B-F58DDC8276B3}" type="presParOf" srcId="{9C630153-5BE0-4183-AE91-035538A87464}" destId="{AD086D3E-0F93-47BA-9CA1-42B04E1206EE}" srcOrd="1" destOrd="0" presId="urn:microsoft.com/office/officeart/2009/3/layout/HorizontalOrganizationChart"/>
    <dgm:cxn modelId="{5CF22B5E-68D3-41B7-8A62-DC5B0825D746}" type="presParOf" srcId="{1B8EA598-FF5E-4F12-8DB2-D122032510AD}" destId="{630E87D7-0B98-4345-8D7E-3A5D959BDF38}" srcOrd="1" destOrd="0" presId="urn:microsoft.com/office/officeart/2009/3/layout/HorizontalOrganizationChart"/>
    <dgm:cxn modelId="{E6DD01F3-F38D-459A-ABC5-C31A6DC38CAC}" type="presParOf" srcId="{1B8EA598-FF5E-4F12-8DB2-D122032510AD}" destId="{EE1BA958-41D2-4F8E-BF8B-D3B61640D01F}" srcOrd="2" destOrd="0" presId="urn:microsoft.com/office/officeart/2009/3/layout/HorizontalOrganizationChart"/>
    <dgm:cxn modelId="{03ABA6C8-1519-40F9-B628-8B1FAA2C35CD}" type="presParOf" srcId="{FEE87D62-2AD0-49CE-A2D5-4E642D87F3E4}" destId="{4388C414-F9F9-4B49-BB17-D0352B1ED834}" srcOrd="2" destOrd="0" presId="urn:microsoft.com/office/officeart/2009/3/layout/HorizontalOrganizationChart"/>
    <dgm:cxn modelId="{C77C7FF3-4F1F-4DF9-8255-2BF0E4E22DAC}" type="presParOf" srcId="{4388C414-F9F9-4B49-BB17-D0352B1ED834}" destId="{EC3FC8DF-76CB-407F-B075-8C4CF022B9B1}" srcOrd="0" destOrd="0" presId="urn:microsoft.com/office/officeart/2009/3/layout/HorizontalOrganizationChart"/>
    <dgm:cxn modelId="{50C97B47-5427-4912-A319-480E6BF89AA8}" type="presParOf" srcId="{4388C414-F9F9-4B49-BB17-D0352B1ED834}" destId="{CD692E27-24EB-4982-820D-22687700E881}" srcOrd="1" destOrd="0" presId="urn:microsoft.com/office/officeart/2009/3/layout/HorizontalOrganizationChart"/>
    <dgm:cxn modelId="{EDBFA7A9-450E-438A-8C0D-01BCB6AB6DFE}" type="presParOf" srcId="{CD692E27-24EB-4982-820D-22687700E881}" destId="{8B2FEF20-6E35-4A25-9520-CE97F85C5518}" srcOrd="0" destOrd="0" presId="urn:microsoft.com/office/officeart/2009/3/layout/HorizontalOrganizationChart"/>
    <dgm:cxn modelId="{CD022BFD-F149-4C10-9C2A-68EED7439FA2}" type="presParOf" srcId="{8B2FEF20-6E35-4A25-9520-CE97F85C5518}" destId="{33A0D09E-C47D-4064-B1F4-46949B2E6213}" srcOrd="0" destOrd="0" presId="urn:microsoft.com/office/officeart/2009/3/layout/HorizontalOrganizationChart"/>
    <dgm:cxn modelId="{76ABA57E-38C6-4425-B83B-34C975AF54E5}" type="presParOf" srcId="{8B2FEF20-6E35-4A25-9520-CE97F85C5518}" destId="{16485741-88E6-47F2-960B-C0645CC06F51}" srcOrd="1" destOrd="0" presId="urn:microsoft.com/office/officeart/2009/3/layout/HorizontalOrganizationChart"/>
    <dgm:cxn modelId="{D53811EC-E857-441E-A786-2E1BA86FBC7B}" type="presParOf" srcId="{CD692E27-24EB-4982-820D-22687700E881}" destId="{32579BD6-F876-40EB-82CE-8D1B889EF250}" srcOrd="1" destOrd="0" presId="urn:microsoft.com/office/officeart/2009/3/layout/HorizontalOrganizationChart"/>
    <dgm:cxn modelId="{EA6E3C2F-0EF2-4D6A-9647-1DF5EA5B6125}" type="presParOf" srcId="{CD692E27-24EB-4982-820D-22687700E881}" destId="{89654F06-249E-4EFE-BCDB-FD6F4EA3DAE7}" srcOrd="2" destOrd="0" presId="urn:microsoft.com/office/officeart/2009/3/layout/HorizontalOrganizationChart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C3FC8DF-76CB-407F-B075-8C4CF022B9B1}">
      <dsp:nvSpPr>
        <dsp:cNvPr id="0" name=""/>
        <dsp:cNvSpPr/>
      </dsp:nvSpPr>
      <dsp:spPr>
        <a:xfrm>
          <a:off x="2288583" y="2051874"/>
          <a:ext cx="1599848" cy="142843"/>
        </a:xfrm>
        <a:custGeom>
          <a:avLst/>
          <a:gdLst/>
          <a:ahLst/>
          <a:cxnLst/>
          <a:rect l="0" t="0" r="0" b="0"/>
          <a:pathLst>
            <a:path>
              <a:moveTo>
                <a:pt x="0" y="142843"/>
              </a:moveTo>
              <a:lnTo>
                <a:pt x="1599848" y="142843"/>
              </a:lnTo>
              <a:lnTo>
                <a:pt x="1599848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9CABD52-0C26-4817-9CF6-5C90BBA8865A}">
      <dsp:nvSpPr>
        <dsp:cNvPr id="0" name=""/>
        <dsp:cNvSpPr/>
      </dsp:nvSpPr>
      <dsp:spPr>
        <a:xfrm>
          <a:off x="2288583" y="2194718"/>
          <a:ext cx="3199697" cy="86337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971147" y="0"/>
              </a:lnTo>
              <a:lnTo>
                <a:pt x="2971147" y="863373"/>
              </a:lnTo>
              <a:lnTo>
                <a:pt x="3199697" y="86337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93F3C5F-9B2A-433B-B489-5955B7C8D5B7}">
      <dsp:nvSpPr>
        <dsp:cNvPr id="0" name=""/>
        <dsp:cNvSpPr/>
      </dsp:nvSpPr>
      <dsp:spPr>
        <a:xfrm>
          <a:off x="2288583" y="1300272"/>
          <a:ext cx="3199697" cy="894445"/>
        </a:xfrm>
        <a:custGeom>
          <a:avLst/>
          <a:gdLst/>
          <a:ahLst/>
          <a:cxnLst/>
          <a:rect l="0" t="0" r="0" b="0"/>
          <a:pathLst>
            <a:path>
              <a:moveTo>
                <a:pt x="0" y="894445"/>
              </a:moveTo>
              <a:lnTo>
                <a:pt x="2971147" y="894445"/>
              </a:lnTo>
              <a:lnTo>
                <a:pt x="2971147" y="0"/>
              </a:lnTo>
              <a:lnTo>
                <a:pt x="3199697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6B19698-D19B-4324-9EFE-3747816B92F2}">
      <dsp:nvSpPr>
        <dsp:cNvPr id="0" name=""/>
        <dsp:cNvSpPr/>
      </dsp:nvSpPr>
      <dsp:spPr>
        <a:xfrm>
          <a:off x="3085" y="1846180"/>
          <a:ext cx="2285498" cy="69707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процесс</a:t>
          </a:r>
          <a:endParaRPr lang="ru-RU" sz="2400" kern="1200" dirty="0"/>
        </a:p>
      </dsp:txBody>
      <dsp:txXfrm>
        <a:off x="3085" y="1846180"/>
        <a:ext cx="2285498" cy="697076"/>
      </dsp:txXfrm>
    </dsp:sp>
    <dsp:sp modelId="{DAD83923-5B23-4552-8A89-FCF1EC3902BE}">
      <dsp:nvSpPr>
        <dsp:cNvPr id="0" name=""/>
        <dsp:cNvSpPr/>
      </dsp:nvSpPr>
      <dsp:spPr>
        <a:xfrm>
          <a:off x="5488280" y="579742"/>
          <a:ext cx="2285498" cy="144106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Восстановление способности понимать</a:t>
          </a:r>
          <a:endParaRPr lang="ru-RU" sz="2400" kern="1200" dirty="0"/>
        </a:p>
      </dsp:txBody>
      <dsp:txXfrm>
        <a:off x="5488280" y="579742"/>
        <a:ext cx="2285498" cy="1441060"/>
      </dsp:txXfrm>
    </dsp:sp>
    <dsp:sp modelId="{70AE16F9-C092-4949-9CF5-8DF21A8E2D05}">
      <dsp:nvSpPr>
        <dsp:cNvPr id="0" name=""/>
        <dsp:cNvSpPr/>
      </dsp:nvSpPr>
      <dsp:spPr>
        <a:xfrm>
          <a:off x="5488280" y="2306489"/>
          <a:ext cx="2285498" cy="150320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Восстановление способности договариваться</a:t>
          </a:r>
          <a:endParaRPr lang="ru-RU" sz="2400" kern="1200" dirty="0"/>
        </a:p>
      </dsp:txBody>
      <dsp:txXfrm>
        <a:off x="5488280" y="2306489"/>
        <a:ext cx="2285498" cy="1503204"/>
      </dsp:txXfrm>
    </dsp:sp>
    <dsp:sp modelId="{33A0D09E-C47D-4064-B1F4-46949B2E6213}">
      <dsp:nvSpPr>
        <dsp:cNvPr id="0" name=""/>
        <dsp:cNvSpPr/>
      </dsp:nvSpPr>
      <dsp:spPr>
        <a:xfrm>
          <a:off x="2745682" y="1354797"/>
          <a:ext cx="2285498" cy="69707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условия</a:t>
          </a:r>
          <a:endParaRPr lang="ru-RU" sz="2400" kern="1200" dirty="0"/>
        </a:p>
      </dsp:txBody>
      <dsp:txXfrm>
        <a:off x="2745682" y="1354797"/>
        <a:ext cx="2285498" cy="69707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HorizontalOrganizationChart">
  <dgm:title val=""/>
  <dgm:desc val=""/>
  <dgm:catLst>
    <dgm:cat type="hierarchy" pri="43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305"/>
      <dgm:constr type="w" for="des" forName="rootComposite" refType="w" fact="10"/>
      <dgm:constr type="h" for="des" forName="rootComposite" refType="w" refFor="des" refForName="rootComposite1" fact="0.305"/>
      <dgm:constr type="w" for="des" forName="rootComposite3" refType="w" fact="10"/>
      <dgm:constr type="h" for="des" forName="rootComposite3" refType="w" refFor="des" refForName="rootComposite1" fact="0.305"/>
      <dgm:constr type="primFontSz" for="des" ptType="node" op="equ"/>
      <dgm:constr type="sp" for="des" op="equ"/>
      <dgm:constr type="sp" for="des" forName="hierRoot1" refType="w" refFor="des" refForName="rootComposite1" fact="0.2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125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125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func="var" arg="dir" op="equ" val="norm">
                  <dgm:alg type="hierRoot">
                    <dgm:param type="hierAlign" val="lT"/>
                  </dgm:alg>
                  <dgm:constrLst>
                    <dgm:constr type="alignOff" val="0.75"/>
                  </dgm:constrLst>
                </dgm:if>
                <dgm:else name="Name9">
                  <dgm:alg type="hierRoot">
                    <dgm:param type="hierAlign" val="rT"/>
                  </dgm:alg>
                  <dgm:constrLst>
                    <dgm:constr type="alignOff" val="0.75"/>
                  </dgm:constrLst>
                </dgm:else>
              </dgm:choose>
            </dgm:if>
            <dgm:if name="Name10" func="var" arg="hierBranch" op="equ" val="r">
              <dgm:choose name="Name11">
                <dgm:if name="Name12" func="var" arg="dir" op="equ" val="norm">
                  <dgm:alg type="hierRoot">
                    <dgm:param type="hierAlign" val="lB"/>
                  </dgm:alg>
                  <dgm:constrLst>
                    <dgm:constr type="alignOff" val="0.75"/>
                  </dgm:constrLst>
                </dgm:if>
                <dgm:else name="Name13">
                  <dgm:alg type="hierRoot">
                    <dgm:param type="hierAlign" val="rB"/>
                  </dgm:alg>
                  <dgm:constrLst>
                    <dgm:constr type="alignOff" val="0.75"/>
                  </dgm:constrLst>
                </dgm:else>
              </dgm:choose>
            </dgm:if>
            <dgm:if name="Name14" func="var" arg="hierBranch" op="equ" val="hang">
              <dgm:choose name="Name15">
                <dgm:if name="Name16" func="var" arg="dir" op="equ" val="norm">
                  <dgm:alg type="hierRoot">
                    <dgm:param type="hierAlign" val="lCtrCh"/>
                  </dgm:alg>
                  <dgm:constrLst>
                    <dgm:constr type="alignOff" val="0.65"/>
                  </dgm:constrLst>
                </dgm:if>
                <dgm:else name="Name17">
                  <dgm:alg type="hierRoot">
                    <dgm:param type="hierAlign" val="rCtrCh"/>
                  </dgm:alg>
                  <dgm:constrLst>
                    <dgm:constr type="alignOff" val="0.65"/>
                  </dgm:constrLst>
                </dgm:else>
              </dgm:choose>
            </dgm:if>
            <dgm:else name="Name18">
              <dgm:choose name="Name19">
                <dgm:if name="Name20" func="var" arg="dir" op="equ" val="norm">
                  <dgm:alg type="hierRoot">
                    <dgm:param type="hierAlign" val="l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if>
                <dgm:else name="Name21">
                  <dgm:alg type="hierRoot">
                    <dgm:param type="hierAlign" val="r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else>
              </dgm:choose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22">
              <dgm:if name="Name23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4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5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6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7">
              <dgm:if name="Name28" func="var" arg="hierBranch" op="equ" val="l">
                <dgm:choose name="Name29">
                  <dgm:if name="Name30" func="var" arg="dir" op="equ" val="norm">
                    <dgm:alg type="hierChild">
                      <dgm:param type="chAlign" val="t"/>
                      <dgm:param type="linDir" val="fromL"/>
                    </dgm:alg>
                  </dgm:if>
                  <dgm:else name="Name31">
                    <dgm:alg type="hierChild">
                      <dgm:param type="chAlign" val="t"/>
                      <dgm:param type="linDir" val="fromR"/>
                    </dgm:alg>
                  </dgm:else>
                </dgm:choose>
              </dgm:if>
              <dgm:if name="Name32" func="var" arg="hierBranch" op="equ" val="r">
                <dgm:choose name="Name33">
                  <dgm:if name="Name34" func="var" arg="dir" op="equ" val="norm">
                    <dgm:alg type="hierChild">
                      <dgm:param type="chAlign" val="b"/>
                      <dgm:param type="linDir" val="fromL"/>
                    </dgm:alg>
                  </dgm:if>
                  <dgm:else name="Name35">
                    <dgm:alg type="hierChild">
                      <dgm:param type="chAlign" val="b"/>
                      <dgm:param type="linDir" val="fromR"/>
                    </dgm:alg>
                  </dgm:else>
                </dgm:choose>
              </dgm:if>
              <dgm:if name="Name36" func="var" arg="hierBranch" op="equ" val="hang">
                <dgm:choose name="Name37">
                  <dgm:if name="Name38" func="var" arg="dir" op="equ" val="norm">
                    <dgm:alg type="hierChild">
                      <dgm:param type="chAlign" val="l"/>
                      <dgm:param type="linDir" val="fromT"/>
                      <dgm:param type="secChAlign" val="t"/>
                      <dgm:param type="secLinDir" val="fromL"/>
                    </dgm:alg>
                  </dgm:if>
                  <dgm:else name="Name39">
                    <dgm:alg type="hierChild">
                      <dgm:param type="chAlign" val="r"/>
                      <dgm:param type="linDir" val="fromT"/>
                      <dgm:param type="secChAlign" val="t"/>
                      <dgm:param type="secLinDir" val="fromR"/>
                    </dgm:alg>
                  </dgm:else>
                </dgm:choose>
              </dgm:if>
              <dgm:else name="Name40">
                <dgm:choose name="Name41">
                  <dgm:if name="Name4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43">
                    <dgm:alg type="hierChild">
                      <dgm:param type="linDir" val="fromT"/>
                      <dgm:param type="ch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44" axis="precedSib" ptType="parTrans" st="-1" cnt="1">
                <dgm:choose name="Name45">
                  <dgm:if name="Name46" func="var" arg="hierBranch" op="equ" val="hang">
                    <dgm:layoutNode name="Name47">
                      <dgm:choose name="Name48">
                        <dgm:if name="Name4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 tCtr"/>
                          </dgm:alg>
                        </dgm:if>
                        <dgm:else name="Name5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 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1" func="var" arg="hierBranch" op="equ" val="l">
                    <dgm:layoutNode name="Name52">
                      <dgm:choose name="Name53">
                        <dgm:if name="Name54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tCtr"/>
                          </dgm:alg>
                        </dgm:if>
                        <dgm:else name="Name55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6" func="var" arg="hierBranch" op="equ" val="r">
                    <dgm:layoutNode name="Name57">
                      <dgm:choose name="Name58">
                        <dgm:if name="Name5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"/>
                          </dgm:alg>
                        </dgm:if>
                        <dgm:else name="Name6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61">
                    <dgm:choose name="Name62">
                      <dgm:if name="Name63" func="var" arg="dir" op="equ" val="norm">
                        <dgm:layoutNode name="Name64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midL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if>
                      <dgm:else name="Name65">
                        <dgm:layoutNode name="Name66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midR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else>
                    </dgm:choos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7">
                  <dgm:if name="Name68" func="var" arg="hierBranch" op="equ" val="l">
                    <dgm:choose name="Name69">
                      <dgm:if name="Name70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71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2" func="var" arg="hierBranch" op="equ" val="r">
                    <dgm:choose name="Name73">
                      <dgm:if name="Name74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75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6" func="var" arg="hierBranch" op="equ" val="hang">
                    <dgm:choose name="Name77">
                      <dgm:if name="Name78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79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80">
                    <dgm:choose name="Name81">
                      <dgm:if name="Name82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83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84">
                    <dgm:if name="Name85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6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7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8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9">
                    <dgm:if name="Name90" func="var" arg="hierBranch" op="equ" val="l">
                      <dgm:choose name="Name91">
                        <dgm:if name="Name92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93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r">
                      <dgm:choose name="Name95">
                        <dgm:if name="Name96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97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98" func="var" arg="hierBranch" op="equ" val="hang">
                      <dgm:choose name="Name99">
                        <dgm:if name="Name100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01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05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a"/>
                </dgm:layoutNode>
                <dgm:layoutNode name="hierChild5">
                  <dgm:choose name="Name107">
                    <dgm:if name="Name108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09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10" ref="rep2b"/>
                </dgm:layoutNode>
              </dgm:layoutNode>
            </dgm:forEach>
          </dgm:layoutNode>
          <dgm:layoutNode name="hierChild3">
            <dgm:choose name="Name111">
              <dgm:if name="Name112" func="var" arg="dir" op="equ" val="norm">
                <dgm:alg type="hierChild">
                  <dgm:param type="chAlign" val="l"/>
                  <dgm:param type="linDir" val="fromT"/>
                  <dgm:param type="secChAlign" val="t"/>
                  <dgm:param type="secLinDir" val="fromL"/>
                </dgm:alg>
              </dgm:if>
              <dgm:else name="Name113">
                <dgm:alg type="hierChild">
                  <dgm:param type="chAlign" val="r"/>
                  <dgm:param type="linDir" val="fromT"/>
                  <dgm:param type="secChAlign" val="t"/>
                  <dgm:param type="sec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4" axis="precedSib" ptType="parTrans" st="-1" cnt="1">
                <dgm:layoutNode name="Name115">
                  <dgm:choose name="Name116">
                    <dgm:if name="Name117" func="var" arg="dir" op="equ" val="norm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R"/>
                        <dgm:param type="endPts" val="bCtr tCtr"/>
                      </dgm:alg>
                    </dgm:if>
                    <dgm:else name="Name11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L"/>
                        <dgm:param type="endPts" val="bCtr tCtr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9">
                  <dgm:if name="Name120" func="var" arg="hierBranch" op="equ" val="l">
                    <dgm:choose name="Name121">
                      <dgm:if name="Name122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123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4" func="var" arg="hierBranch" op="equ" val="r">
                    <dgm:choose name="Name125">
                      <dgm:if name="Name126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127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8" func="var" arg="hierBranch" op="equ" val="hang">
                    <dgm:choose name="Name129">
                      <dgm:if name="Name130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131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132">
                    <dgm:choose name="Name133">
                      <dgm:if name="Name134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135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36">
                    <dgm:if name="Name137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8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9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40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41">
                    <dgm:if name="Name142" func="var" arg="hierBranch" op="equ" val="l">
                      <dgm:choose name="Name143">
                        <dgm:if name="Name144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145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146" func="var" arg="hierBranch" op="equ" val="r">
                      <dgm:choose name="Name147">
                        <dgm:if name="Name148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149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150" func="var" arg="hierBranch" op="equ" val="hang">
                      <dgm:choose name="Name151">
                        <dgm:if name="Name152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53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54">
                      <dgm:choose name="Name155">
                        <dgm:if name="Name156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57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58" ref="rep2a"/>
                </dgm:layoutNode>
                <dgm:layoutNode name="hierChild7">
                  <dgm:choose name="Name159">
                    <dgm:if name="Name160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61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62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4" y="1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1F3D5A-5833-4644-9BDA-6288C139EF7A}" type="datetimeFigureOut">
              <a:rPr lang="ru-RU" smtClean="0"/>
              <a:pPr/>
              <a:t>09.03.2016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1" y="4343401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4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4" y="8685214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BE89BE-B08A-4FB4-8F8B-1C6E005F31D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387027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BE89BE-B08A-4FB4-8F8B-1C6E005F31DB}" type="slidenum">
              <a:rPr lang="ru-RU" smtClean="0"/>
              <a:pPr/>
              <a:t>1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8519177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FB84761-1FE8-45B7-8D02-0FA3945605C7}" type="datetimeFigureOut">
              <a:rPr lang="ru-RU" smtClean="0"/>
              <a:pPr/>
              <a:t>09.03.2016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1072427-28EF-4AB1-851F-077938AB4CE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FB84761-1FE8-45B7-8D02-0FA3945605C7}" type="datetimeFigureOut">
              <a:rPr lang="ru-RU" smtClean="0"/>
              <a:pPr/>
              <a:t>09.03.2016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1072427-28EF-4AB1-851F-077938AB4C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FB84761-1FE8-45B7-8D02-0FA3945605C7}" type="datetimeFigureOut">
              <a:rPr lang="ru-RU" smtClean="0"/>
              <a:pPr/>
              <a:t>09.03.2016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1072427-28EF-4AB1-851F-077938AB4C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FB84761-1FE8-45B7-8D02-0FA3945605C7}" type="datetimeFigureOut">
              <a:rPr lang="ru-RU" smtClean="0"/>
              <a:pPr/>
              <a:t>09.03.2016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1072427-28EF-4AB1-851F-077938AB4C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FB84761-1FE8-45B7-8D02-0FA3945605C7}" type="datetimeFigureOut">
              <a:rPr lang="ru-RU" smtClean="0"/>
              <a:pPr/>
              <a:t>09.03.2016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1072427-28EF-4AB1-851F-077938AB4CE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FB84761-1FE8-45B7-8D02-0FA3945605C7}" type="datetimeFigureOut">
              <a:rPr lang="ru-RU" smtClean="0"/>
              <a:pPr/>
              <a:t>09.03.2016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1072427-28EF-4AB1-851F-077938AB4C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FB84761-1FE8-45B7-8D02-0FA3945605C7}" type="datetimeFigureOut">
              <a:rPr lang="ru-RU" smtClean="0"/>
              <a:pPr/>
              <a:t>09.03.2016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1072427-28EF-4AB1-851F-077938AB4C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FB84761-1FE8-45B7-8D02-0FA3945605C7}" type="datetimeFigureOut">
              <a:rPr lang="ru-RU" smtClean="0"/>
              <a:pPr/>
              <a:t>09.03.2016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1072427-28EF-4AB1-851F-077938AB4C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FB84761-1FE8-45B7-8D02-0FA3945605C7}" type="datetimeFigureOut">
              <a:rPr lang="ru-RU" smtClean="0"/>
              <a:pPr/>
              <a:t>09.03.2016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1072427-28EF-4AB1-851F-077938AB4CE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FB84761-1FE8-45B7-8D02-0FA3945605C7}" type="datetimeFigureOut">
              <a:rPr lang="ru-RU" smtClean="0"/>
              <a:pPr/>
              <a:t>09.03.2016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1072427-28EF-4AB1-851F-077938AB4C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FB84761-1FE8-45B7-8D02-0FA3945605C7}" type="datetimeFigureOut">
              <a:rPr lang="ru-RU" smtClean="0"/>
              <a:pPr/>
              <a:t>09.03.2016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1072427-28EF-4AB1-851F-077938AB4CE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AFB84761-1FE8-45B7-8D02-0FA3945605C7}" type="datetimeFigureOut">
              <a:rPr lang="ru-RU" smtClean="0"/>
              <a:pPr/>
              <a:t>09.03.2016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51072427-28EF-4AB1-851F-077938AB4CE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Мурашкин\Desktop\презентация\Picture1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0" y="-99392"/>
            <a:ext cx="9276523" cy="695739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142984"/>
            <a:ext cx="7772400" cy="5526376"/>
          </a:xfrm>
        </p:spPr>
        <p:txBody>
          <a:bodyPr>
            <a:normAutofit fontScale="90000"/>
          </a:bodyPr>
          <a:lstStyle/>
          <a:p>
            <a:r>
              <a:rPr lang="ru-RU" sz="6000" dirty="0" smtClean="0">
                <a:solidFill>
                  <a:schemeClr val="bg1"/>
                </a:solidFill>
              </a:rPr>
              <a:t/>
            </a:r>
            <a:br>
              <a:rPr lang="ru-RU" sz="6000" dirty="0" smtClean="0">
                <a:solidFill>
                  <a:schemeClr val="bg1"/>
                </a:solidFill>
              </a:rPr>
            </a:br>
            <a:r>
              <a:rPr lang="ru-RU" sz="6000" dirty="0">
                <a:solidFill>
                  <a:schemeClr val="bg1"/>
                </a:solidFill>
              </a:rPr>
              <a:t/>
            </a:r>
            <a:br>
              <a:rPr lang="ru-RU" sz="6000" dirty="0">
                <a:solidFill>
                  <a:schemeClr val="bg1"/>
                </a:solidFill>
              </a:rPr>
            </a:br>
            <a:r>
              <a:rPr lang="ru-RU" sz="5300" dirty="0" smtClean="0">
                <a:solidFill>
                  <a:srgbClr val="FFFF00"/>
                </a:solidFill>
              </a:rPr>
              <a:t>Восстановительный подход в работе специалистов ОУ</a:t>
            </a:r>
            <a:r>
              <a:rPr lang="ru-RU" sz="6000" dirty="0" smtClean="0">
                <a:solidFill>
                  <a:schemeClr val="bg1"/>
                </a:solidFill>
              </a:rPr>
              <a:t/>
            </a:r>
            <a:br>
              <a:rPr lang="ru-RU" sz="6000" dirty="0" smtClean="0">
                <a:solidFill>
                  <a:schemeClr val="bg1"/>
                </a:solidFill>
              </a:rPr>
            </a:br>
            <a:r>
              <a:rPr lang="ru-RU" sz="6000" dirty="0" smtClean="0">
                <a:solidFill>
                  <a:schemeClr val="bg1"/>
                </a:solidFill>
              </a:rPr>
              <a:t/>
            </a:r>
            <a:br>
              <a:rPr lang="ru-RU" sz="6000" dirty="0" smtClean="0">
                <a:solidFill>
                  <a:schemeClr val="bg1"/>
                </a:solidFill>
              </a:rPr>
            </a:br>
            <a:r>
              <a:rPr lang="ru-RU" sz="4000" dirty="0" smtClean="0">
                <a:solidFill>
                  <a:schemeClr val="bg1"/>
                </a:solidFill>
              </a:rPr>
              <a:t>социальный педагог МОУ «СОШ №18» Варфоломеева Е.С.</a:t>
            </a:r>
            <a:r>
              <a:rPr lang="ru-RU" sz="4000" dirty="0" smtClean="0">
                <a:solidFill>
                  <a:schemeClr val="bg1"/>
                </a:solidFill>
              </a:rPr>
              <a:t/>
            </a:r>
            <a:br>
              <a:rPr lang="ru-RU" sz="4000" dirty="0" smtClean="0">
                <a:solidFill>
                  <a:schemeClr val="bg1"/>
                </a:solidFill>
              </a:rPr>
            </a:br>
            <a:r>
              <a:rPr lang="ru-RU" sz="4000" dirty="0" smtClean="0">
                <a:solidFill>
                  <a:schemeClr val="bg1"/>
                </a:solidFill>
              </a:rPr>
              <a:t>педагог-психолог МОУ «СОШ №18»</a:t>
            </a:r>
            <a:br>
              <a:rPr lang="ru-RU" sz="4000" dirty="0" smtClean="0">
                <a:solidFill>
                  <a:schemeClr val="bg1"/>
                </a:solidFill>
              </a:rPr>
            </a:br>
            <a:r>
              <a:rPr lang="ru-RU" sz="4000" dirty="0" err="1" smtClean="0">
                <a:solidFill>
                  <a:schemeClr val="bg1"/>
                </a:solidFill>
              </a:rPr>
              <a:t>Малетина</a:t>
            </a:r>
            <a:r>
              <a:rPr lang="ru-RU" sz="4000" dirty="0" smtClean="0">
                <a:solidFill>
                  <a:schemeClr val="bg1"/>
                </a:solidFill>
              </a:rPr>
              <a:t> Т.А. </a:t>
            </a:r>
            <a:r>
              <a:rPr lang="ru-RU" sz="6700" dirty="0" smtClean="0">
                <a:solidFill>
                  <a:schemeClr val="bg1"/>
                </a:solidFill>
              </a:rPr>
              <a:t/>
            </a:r>
            <a:br>
              <a:rPr lang="ru-RU" sz="6700" dirty="0" smtClean="0">
                <a:solidFill>
                  <a:schemeClr val="bg1"/>
                </a:solidFill>
              </a:rPr>
            </a:br>
            <a:endParaRPr lang="ru-RU" sz="67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94431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86834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400" dirty="0"/>
              <a:t/>
            </a:r>
            <a:br>
              <a:rPr lang="ru-RU" sz="5400" dirty="0"/>
            </a:br>
            <a:r>
              <a:rPr lang="ru-RU" sz="5400" dirty="0"/>
              <a:t/>
            </a:r>
            <a:br>
              <a:rPr lang="ru-RU" sz="5400" dirty="0"/>
            </a:br>
            <a:r>
              <a:rPr lang="ru-RU" sz="5400" dirty="0" smtClean="0"/>
              <a:t> </a:t>
            </a:r>
            <a:r>
              <a:rPr lang="ru-RU" sz="3600" dirty="0" smtClean="0"/>
              <a:t>Документы, регламентирующие работу медиатора и служб примирения </a:t>
            </a:r>
            <a:r>
              <a:rPr lang="ru-RU" sz="5400" dirty="0"/>
              <a:t/>
            </a:r>
            <a:br>
              <a:rPr lang="ru-RU" sz="5400" dirty="0"/>
            </a:br>
            <a:r>
              <a:rPr lang="ru-RU" dirty="0"/>
              <a:t/>
            </a:r>
            <a:br>
              <a:rPr lang="ru-RU" dirty="0"/>
            </a:b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608" y="1857364"/>
            <a:ext cx="7498080" cy="4391036"/>
          </a:xfrm>
        </p:spPr>
        <p:txBody>
          <a:bodyPr>
            <a:normAutofit lnSpcReduction="10000"/>
          </a:bodyPr>
          <a:lstStyle/>
          <a:p>
            <a:pPr lvl="0" fontAlgn="base"/>
            <a:r>
              <a:rPr lang="ru-RU" dirty="0"/>
              <a:t>Министерства образования и науки Российской Федерации №1897 от 17.12.2010</a:t>
            </a:r>
          </a:p>
          <a:p>
            <a:pPr lvl="0" fontAlgn="base"/>
            <a:r>
              <a:rPr lang="ru-RU" dirty="0"/>
              <a:t>Рекомендации по организации служб школьной медиации в образовательных организациях утверждены Министерством образования и науки РФ от 18.11.2013 №ВК-54/07вн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7465634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200" b="1" dirty="0"/>
              <a:t>Федеральный закон «Об образовании в </a:t>
            </a:r>
            <a:br>
              <a:rPr lang="ru-RU" sz="3200" b="1" dirty="0"/>
            </a:br>
            <a:r>
              <a:rPr lang="ru-RU" sz="3200" b="1" dirty="0"/>
              <a:t>Российской Федерации» №273-ФЗ от 29.12.2012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b="1" dirty="0" smtClean="0"/>
              <a:t>    Статья </a:t>
            </a:r>
            <a:r>
              <a:rPr lang="ru-RU" b="1" dirty="0"/>
              <a:t>27 п. 2.</a:t>
            </a:r>
            <a:endParaRPr lang="ru-RU" dirty="0"/>
          </a:p>
          <a:p>
            <a:r>
              <a:rPr lang="ru-RU" dirty="0"/>
              <a:t>Образовательная организация может иметь в своей структуре </a:t>
            </a:r>
            <a:r>
              <a:rPr lang="ru-RU" i="1" dirty="0"/>
              <a:t>различные структурные подразделения</a:t>
            </a:r>
            <a:r>
              <a:rPr lang="ru-RU" dirty="0"/>
              <a:t>, обеспечивающие	осуществление	образовательной деятельности с </a:t>
            </a:r>
            <a:r>
              <a:rPr lang="ru-RU" dirty="0" smtClean="0"/>
              <a:t>учетом </a:t>
            </a:r>
            <a:r>
              <a:rPr lang="ru-RU" dirty="0"/>
              <a:t>уровня вида и направленности реализуемых	образовательных	</a:t>
            </a:r>
            <a:r>
              <a:rPr lang="ru-RU" dirty="0" err="1" smtClean="0"/>
              <a:t>програм</a:t>
            </a:r>
            <a:r>
              <a:rPr lang="ru-RU" dirty="0" smtClean="0"/>
              <a:t>, формы </a:t>
            </a:r>
            <a:r>
              <a:rPr lang="ru-RU" dirty="0"/>
              <a:t>обучения	и	режима	</a:t>
            </a:r>
            <a:r>
              <a:rPr lang="ru-RU" dirty="0" smtClean="0"/>
              <a:t>пребывания обучающихся</a:t>
            </a:r>
            <a:endParaRPr lang="ru-RU" dirty="0"/>
          </a:p>
          <a:p>
            <a:pPr marL="0" indent="0">
              <a:buNone/>
            </a:pPr>
            <a:r>
              <a:rPr lang="ru-RU" dirty="0" smtClean="0"/>
              <a:t>   (…</a:t>
            </a:r>
            <a:r>
              <a:rPr lang="ru-RU" i="1" dirty="0"/>
              <a:t>методические и учебно-методические подразделения, … психологические и социально-педагогические службы</a:t>
            </a:r>
            <a:r>
              <a:rPr lang="ru-RU" dirty="0"/>
              <a:t>, обеспечивающие социальную адаптацию и реабилитацию нуждающихся в ней обучающихся, и иные предусмотренные локальными актами образовательной организации структурные подразделения</a:t>
            </a:r>
            <a:r>
              <a:rPr lang="ru-RU" dirty="0" smtClean="0"/>
              <a:t>)</a:t>
            </a:r>
          </a:p>
          <a:p>
            <a:pPr marL="0" indent="0">
              <a:buNone/>
            </a:pPr>
            <a:r>
              <a:rPr lang="ru-RU" b="1" dirty="0" smtClean="0"/>
              <a:t>   Статья </a:t>
            </a:r>
            <a:r>
              <a:rPr lang="ru-RU" b="1" dirty="0"/>
              <a:t>45. </a:t>
            </a:r>
            <a:r>
              <a:rPr lang="ru-RU" dirty="0"/>
              <a:t>Защита прав обучающихся, родителей (законных представителей) несовершеннолетних обучающихся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1250351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713742499"/>
              </p:ext>
            </p:extLst>
          </p:nvPr>
        </p:nvGraphicFramePr>
        <p:xfrm>
          <a:off x="1142976" y="285728"/>
          <a:ext cx="7539260" cy="150019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769630"/>
                <a:gridCol w="3769630"/>
              </a:tblGrid>
              <a:tr h="150019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700" dirty="0">
                          <a:solidFill>
                            <a:schemeClr val="tx1"/>
                          </a:solidFill>
                          <a:effectLst/>
                        </a:rPr>
                        <a:t>Комиссия по </a:t>
                      </a:r>
                      <a:r>
                        <a:rPr lang="ru-RU" sz="1700" dirty="0" smtClean="0">
                          <a:solidFill>
                            <a:schemeClr val="tx1"/>
                          </a:solidFill>
                          <a:effectLst/>
                        </a:rPr>
                        <a:t>урегулированию споров между участниками образовательных </a:t>
                      </a:r>
                      <a:r>
                        <a:rPr lang="ru-RU" sz="1700" dirty="0">
                          <a:solidFill>
                            <a:schemeClr val="tx1"/>
                          </a:solidFill>
                          <a:effectLst/>
                        </a:rPr>
                        <a:t>отношений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5638" marR="127268" marT="88017" marB="0"/>
                </a:tc>
                <a:tc>
                  <a:txBody>
                    <a:bodyPr/>
                    <a:lstStyle/>
                    <a:p>
                      <a:pPr marL="15811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700" dirty="0">
                          <a:solidFill>
                            <a:schemeClr val="tx1"/>
                          </a:solidFill>
                          <a:effectLst/>
                        </a:rPr>
                        <a:t>Школьная служба примирения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5638" marR="127268" marT="88017" marB="0"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559461224"/>
              </p:ext>
            </p:extLst>
          </p:nvPr>
        </p:nvGraphicFramePr>
        <p:xfrm>
          <a:off x="1142976" y="2071680"/>
          <a:ext cx="7543824" cy="416049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771912"/>
                <a:gridCol w="3771912"/>
              </a:tblGrid>
              <a:tr h="1561742">
                <a:tc>
                  <a:txBody>
                    <a:bodyPr/>
                    <a:lstStyle/>
                    <a:p>
                      <a:pPr marR="22860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700" dirty="0">
                          <a:effectLst/>
                        </a:rPr>
                        <a:t>Урегулирование разногласий между участниками образовательных отношений по вопросам реализации права на образование</a:t>
                      </a:r>
                      <a:endParaRPr lang="ru-RU" sz="10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5638" marR="127268" marT="88017" marB="0"/>
                </a:tc>
                <a:tc>
                  <a:txBody>
                    <a:bodyPr/>
                    <a:lstStyle/>
                    <a:p>
                      <a:pPr marL="63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700" dirty="0">
                          <a:solidFill>
                            <a:schemeClr val="tx1"/>
                          </a:solidFill>
                          <a:effectLst/>
                        </a:rPr>
                        <a:t>Разрешение споров и конфликтов между участниками образовательного процесса, работа с правонарушителем и жертвой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5638" marR="127268" marT="88017" marB="0"/>
                </a:tc>
              </a:tr>
              <a:tr h="1037007">
                <a:tc>
                  <a:txBody>
                    <a:bodyPr/>
                    <a:lstStyle/>
                    <a:p>
                      <a:pPr marR="26797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700" dirty="0">
                          <a:effectLst/>
                        </a:rPr>
                        <a:t>Решение Комиссии обязательно для всех, подлежит исполнению в конкретные сроки</a:t>
                      </a:r>
                      <a:endParaRPr lang="ru-RU" sz="10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5638" marR="127268" marT="88017" marB="0"/>
                </a:tc>
                <a:tc>
                  <a:txBody>
                    <a:bodyPr/>
                    <a:lstStyle/>
                    <a:p>
                      <a:pPr marL="63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700" dirty="0">
                          <a:solidFill>
                            <a:schemeClr val="tx1"/>
                          </a:solidFill>
                          <a:effectLst/>
                        </a:rPr>
                        <a:t>Выработка решения самими сторонами конфликта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5638" marR="127268" marT="88017" marB="0"/>
                </a:tc>
              </a:tr>
              <a:tr h="1561742">
                <a:tc>
                  <a:txBody>
                    <a:bodyPr/>
                    <a:lstStyle/>
                    <a:p>
                      <a:pPr marR="6350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700" dirty="0">
                          <a:effectLst/>
                        </a:rPr>
                        <a:t>Вопрос о конфиденциальности и добровольности </a:t>
                      </a:r>
                      <a:r>
                        <a:rPr lang="ru-RU" sz="1700" baseline="0" dirty="0" smtClean="0">
                          <a:effectLst/>
                        </a:rPr>
                        <a:t> в</a:t>
                      </a:r>
                      <a:r>
                        <a:rPr lang="ru-RU" sz="1700" dirty="0" smtClean="0">
                          <a:effectLst/>
                        </a:rPr>
                        <a:t> </a:t>
                      </a:r>
                      <a:r>
                        <a:rPr lang="ru-RU" sz="1700" dirty="0">
                          <a:effectLst/>
                        </a:rPr>
                        <a:t>деятельности Комиссии не прояснен</a:t>
                      </a:r>
                      <a:endParaRPr lang="ru-RU" sz="10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5638" marR="127268" marT="88017" marB="0"/>
                </a:tc>
                <a:tc>
                  <a:txBody>
                    <a:bodyPr/>
                    <a:lstStyle/>
                    <a:p>
                      <a:pPr marL="635">
                        <a:lnSpc>
                          <a:spcPct val="107000"/>
                        </a:lnSpc>
                        <a:spcAft>
                          <a:spcPts val="40"/>
                        </a:spcAft>
                      </a:pPr>
                      <a:r>
                        <a:rPr lang="ru-RU" sz="1700" dirty="0">
                          <a:solidFill>
                            <a:schemeClr val="tx1"/>
                          </a:solidFill>
                          <a:effectLst/>
                        </a:rPr>
                        <a:t>Конфиденциальность и 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63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700" dirty="0">
                          <a:solidFill>
                            <a:schemeClr val="tx1"/>
                          </a:solidFill>
                          <a:effectLst/>
                        </a:rPr>
                        <a:t>добровольность – базовые принципы медиации</a:t>
                      </a:r>
                      <a:endParaRPr lang="ru-RU" sz="1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85638" marR="127268" marT="88017" marB="0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3120169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200" dirty="0" smtClean="0"/>
              <a:t>Федеральные концепции, стратегии, связанные с медиацией в образовательной сфере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indent="0" algn="ctr">
              <a:buNone/>
            </a:pPr>
            <a:r>
              <a:rPr lang="ru-RU" u="sng" dirty="0"/>
              <a:t>Национальная стратегия действий в интересах детей на 2012-</a:t>
            </a:r>
          </a:p>
          <a:p>
            <a:pPr marL="0" indent="0" algn="ctr">
              <a:buNone/>
            </a:pPr>
            <a:r>
              <a:rPr lang="ru-RU" u="sng" dirty="0"/>
              <a:t>2017 годы </a:t>
            </a:r>
            <a:r>
              <a:rPr lang="ru-RU" i="1" u="sng" dirty="0"/>
              <a:t>утверждена Указом Президента РФ №761 от</a:t>
            </a:r>
            <a:endParaRPr lang="ru-RU" u="sng" dirty="0"/>
          </a:p>
          <a:p>
            <a:pPr marL="0" indent="0" algn="ctr">
              <a:buNone/>
            </a:pPr>
            <a:r>
              <a:rPr lang="ru-RU" i="1" u="sng" dirty="0"/>
              <a:t>01.06.2012</a:t>
            </a:r>
            <a:endParaRPr lang="ru-RU" u="sng" dirty="0"/>
          </a:p>
          <a:p>
            <a:pPr lvl="0" fontAlgn="base"/>
            <a:r>
              <a:rPr lang="ru-RU" dirty="0"/>
              <a:t>…приоритет </a:t>
            </a:r>
            <a:r>
              <a:rPr lang="ru-RU" i="1" dirty="0"/>
              <a:t>восстановительного подхода </a:t>
            </a:r>
            <a:r>
              <a:rPr lang="ru-RU" dirty="0"/>
              <a:t>и мер воспитательного воздействия, наличие системы специализированных вспомогательных служб (в том числе </a:t>
            </a:r>
            <a:r>
              <a:rPr lang="ru-RU" i="1" dirty="0"/>
              <a:t>служб примирения</a:t>
            </a:r>
            <a:r>
              <a:rPr lang="ru-RU" dirty="0"/>
              <a:t>)</a:t>
            </a:r>
          </a:p>
          <a:p>
            <a:pPr lvl="0" fontAlgn="base"/>
            <a:r>
              <a:rPr lang="ru-RU" i="1" dirty="0"/>
              <a:t>развитие сети служб примирения </a:t>
            </a:r>
            <a:r>
              <a:rPr lang="ru-RU" dirty="0"/>
              <a:t>в целях реализации </a:t>
            </a:r>
            <a:r>
              <a:rPr lang="ru-RU" i="1" dirty="0"/>
              <a:t>восстановительного правосудия;</a:t>
            </a:r>
            <a:endParaRPr lang="ru-RU" dirty="0"/>
          </a:p>
          <a:p>
            <a:pPr lvl="0" fontAlgn="base"/>
            <a:r>
              <a:rPr lang="ru-RU" i="1" dirty="0"/>
              <a:t>организация школьных служб примирения, </a:t>
            </a:r>
            <a:r>
              <a:rPr lang="ru-RU" dirty="0"/>
              <a:t>нацеленных на разрешение конфликтов в ОУ, профилактику правонарушений детей и подростков, улучшение отношений в ОУ</a:t>
            </a:r>
          </a:p>
          <a:p>
            <a:pPr lvl="0" fontAlgn="base"/>
            <a:r>
              <a:rPr lang="ru-RU" dirty="0"/>
              <a:t>внедрение технологий </a:t>
            </a:r>
            <a:r>
              <a:rPr lang="ru-RU" i="1" dirty="0"/>
              <a:t>восстановительного подхода</a:t>
            </a:r>
            <a:r>
              <a:rPr lang="ru-RU" dirty="0"/>
              <a:t>, реализация </a:t>
            </a:r>
            <a:r>
              <a:rPr lang="ru-RU" i="1" dirty="0"/>
              <a:t>примирительных программ </a:t>
            </a:r>
            <a:r>
              <a:rPr lang="ru-RU" dirty="0"/>
              <a:t>и применение </a:t>
            </a:r>
            <a:r>
              <a:rPr lang="ru-RU" dirty="0" smtClean="0"/>
              <a:t>механизмов</a:t>
            </a:r>
          </a:p>
          <a:p>
            <a:pPr fontAlgn="base"/>
            <a:r>
              <a:rPr lang="ru-RU" dirty="0"/>
              <a:t>возмещения ребенком-правонарушителем ущерба потерпевшему</a:t>
            </a:r>
          </a:p>
          <a:p>
            <a:pPr marL="0" lvl="0" indent="0" fontAlgn="base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4878240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00100" y="620688"/>
            <a:ext cx="7686700" cy="5703912"/>
          </a:xfrm>
        </p:spPr>
        <p:txBody>
          <a:bodyPr>
            <a:normAutofit fontScale="70000" lnSpcReduction="20000"/>
          </a:bodyPr>
          <a:lstStyle/>
          <a:p>
            <a:pPr marL="0" indent="0" algn="just">
              <a:buNone/>
            </a:pPr>
            <a:r>
              <a:rPr lang="ru-RU" dirty="0" smtClean="0"/>
              <a:t>   </a:t>
            </a:r>
            <a:r>
              <a:rPr lang="ru-RU" sz="3400" dirty="0" smtClean="0"/>
              <a:t>Концепция </a:t>
            </a:r>
            <a:r>
              <a:rPr lang="ru-RU" sz="3400" dirty="0"/>
              <a:t>развития до 2017 года сети служб медиации в целях реализации восстановительного правосудия в отношении детей, в том числе совершивших общественно опасные деяния, но не достигших возраста, с которого наступает уголовная ответственность в Российской Федерации </a:t>
            </a:r>
            <a:r>
              <a:rPr lang="ru-RU" sz="3400" i="1" dirty="0"/>
              <a:t>утверждена распоряжением Правительства РФ</a:t>
            </a:r>
            <a:endParaRPr lang="ru-RU" sz="3400" dirty="0"/>
          </a:p>
          <a:p>
            <a:pPr marL="0" indent="0" algn="just">
              <a:buNone/>
            </a:pPr>
            <a:r>
              <a:rPr lang="ru-RU" sz="3400" i="1" dirty="0"/>
              <a:t>Президента РФ №1430-р от 30.07.2014</a:t>
            </a:r>
            <a:endParaRPr lang="ru-RU" sz="3400" dirty="0"/>
          </a:p>
          <a:p>
            <a:pPr marL="0" indent="0">
              <a:buNone/>
            </a:pPr>
            <a:r>
              <a:rPr lang="ru-RU" sz="3400" b="1" i="1" dirty="0" smtClean="0"/>
              <a:t>    </a:t>
            </a:r>
            <a:r>
              <a:rPr lang="ru-RU" sz="3400" b="1" i="1" u="sng" dirty="0" smtClean="0"/>
              <a:t>Основные цели </a:t>
            </a:r>
            <a:r>
              <a:rPr lang="ru-RU" sz="3400" b="1" i="1" u="sng" dirty="0"/>
              <a:t>:</a:t>
            </a:r>
            <a:endParaRPr lang="ru-RU" sz="3400" u="sng" dirty="0"/>
          </a:p>
          <a:p>
            <a:r>
              <a:rPr lang="ru-RU" sz="3400" dirty="0" smtClean="0"/>
              <a:t>Создание </a:t>
            </a:r>
            <a:r>
              <a:rPr lang="ru-RU" sz="3400" dirty="0"/>
              <a:t>благоприятных, гуманных и безопасных условий для полноценного развития и социализации детей всех возрастов и групп</a:t>
            </a:r>
          </a:p>
          <a:p>
            <a:r>
              <a:rPr lang="ru-RU" sz="3400" dirty="0" smtClean="0"/>
              <a:t>Формирование </a:t>
            </a:r>
            <a:r>
              <a:rPr lang="ru-RU" sz="3400" dirty="0"/>
              <a:t>механизмов восстановления прав потерпевших от противоправных действий несовершеннолетних, не достигших возраста, с которого наступает уголовная ответственность</a:t>
            </a:r>
          </a:p>
          <a:p>
            <a:pPr marL="0" indent="0">
              <a:buNone/>
            </a:pP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9107548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996720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/>
              <a:t>Документы, регламентирующие работу 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>медиатора </a:t>
            </a:r>
            <a:r>
              <a:rPr lang="ru-RU" sz="2400" b="1" dirty="0"/>
              <a:t>и служб примирения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 algn="just">
              <a:buNone/>
            </a:pPr>
            <a:r>
              <a:rPr lang="ru-RU" dirty="0" smtClean="0"/>
              <a:t>Стандарты восстановительной медиации, разработанные Всероссийской ассоциацией </a:t>
            </a:r>
            <a:r>
              <a:rPr lang="ru-RU" dirty="0"/>
              <a:t>восстановительной медиации в 2009 году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</a:t>
            </a:r>
            <a:r>
              <a:rPr lang="ru-RU" u="sng" dirty="0" smtClean="0"/>
              <a:t>Документы</a:t>
            </a:r>
            <a:r>
              <a:rPr lang="ru-RU" u="sng" dirty="0"/>
              <a:t>,	организующие	деятельность	службы примирения и работу медиатора:</a:t>
            </a:r>
          </a:p>
          <a:p>
            <a:pPr lvl="0" fontAlgn="base"/>
            <a:r>
              <a:rPr lang="ru-RU" dirty="0"/>
              <a:t>приказ директора ОУ о создании школьной службы примирения и назначении куратора</a:t>
            </a:r>
          </a:p>
          <a:p>
            <a:pPr lvl="0" fontAlgn="base"/>
            <a:r>
              <a:rPr lang="ru-RU" dirty="0"/>
              <a:t>положение о Школьной службе примирения</a:t>
            </a:r>
          </a:p>
          <a:p>
            <a:pPr lvl="0" fontAlgn="base"/>
            <a:r>
              <a:rPr lang="ru-RU" dirty="0"/>
              <a:t>примирительный договор</a:t>
            </a:r>
          </a:p>
          <a:p>
            <a:pPr lvl="0" fontAlgn="base"/>
            <a:r>
              <a:rPr lang="ru-RU" dirty="0"/>
              <a:t>порядок работы медиатора</a:t>
            </a:r>
          </a:p>
          <a:p>
            <a:pPr lvl="0" fontAlgn="base"/>
            <a:r>
              <a:rPr lang="ru-RU" dirty="0"/>
              <a:t>журнал регистрации конфликтов</a:t>
            </a:r>
          </a:p>
          <a:p>
            <a:r>
              <a:rPr lang="ru-RU" dirty="0"/>
              <a:t>формы мониторинга деятельности служб примирения и </a:t>
            </a:r>
            <a:r>
              <a:rPr lang="ru-RU" dirty="0" err="1"/>
              <a:t>др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3847329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Мурашкин\Desktop\презентация\Picture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4624"/>
            <a:ext cx="9144000" cy="690262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08920"/>
            <a:ext cx="8229600" cy="1143000"/>
          </a:xfrm>
        </p:spPr>
        <p:txBody>
          <a:bodyPr/>
          <a:lstStyle/>
          <a:p>
            <a:r>
              <a:rPr lang="ru-RU" dirty="0" smtClean="0"/>
              <a:t>Спасибо за внимание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287856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1357298"/>
            <a:ext cx="7498080" cy="4891102"/>
          </a:xfrm>
        </p:spPr>
        <p:txBody>
          <a:bodyPr>
            <a:normAutofit fontScale="77500" lnSpcReduction="20000"/>
          </a:bodyPr>
          <a:lstStyle/>
          <a:p>
            <a:pPr lvl="0" algn="just"/>
            <a:r>
              <a:rPr lang="ru-RU" dirty="0" smtClean="0"/>
              <a:t>Выступает в качестве альтернативы карательному подходу, так как отвечает глубинным человеческим потребностям; способствует восстановлению и сохранению психических и физических ресурсов человека, способствует снижению межгрупповой  напряженности, способствует принятию гражданами личной ответственности за свои действия, решения, за свое будущее.</a:t>
            </a:r>
          </a:p>
          <a:p>
            <a:pPr lvl="0" algn="just"/>
            <a:endParaRPr lang="ru-RU" dirty="0" smtClean="0"/>
          </a:p>
          <a:p>
            <a:pPr lvl="0" algn="just"/>
            <a:r>
              <a:rPr lang="ru-RU" dirty="0" smtClean="0"/>
              <a:t>Изначально применялся в работе с несовершеннолетними правонарушителями. В основе лежит идея замещения наказания государством на ответственное возмещение ущерба самим правонарушителем.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214546" y="571480"/>
            <a:ext cx="521497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/>
              <a:t>Восстановительный подход</a:t>
            </a:r>
            <a:endParaRPr lang="ru-RU" sz="32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142852"/>
            <a:ext cx="7498080" cy="127478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>Принципы Восстановительного подхода: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ru-RU" dirty="0" smtClean="0"/>
              <a:t>Ориентация на </a:t>
            </a:r>
            <a:r>
              <a:rPr lang="ru-RU" dirty="0" err="1" smtClean="0"/>
              <a:t>субъект-субъектное</a:t>
            </a:r>
            <a:r>
              <a:rPr lang="ru-RU" dirty="0" smtClean="0"/>
              <a:t> взаимодействие</a:t>
            </a:r>
          </a:p>
          <a:p>
            <a:pPr lvl="0"/>
            <a:r>
              <a:rPr lang="ru-RU" dirty="0" smtClean="0"/>
              <a:t>Активная ответственность</a:t>
            </a:r>
          </a:p>
          <a:p>
            <a:pPr lvl="0"/>
            <a:r>
              <a:rPr lang="ru-RU" dirty="0" smtClean="0"/>
              <a:t>Развитие </a:t>
            </a:r>
          </a:p>
          <a:p>
            <a:pPr lvl="0"/>
            <a:r>
              <a:rPr lang="ru-RU" dirty="0" err="1" smtClean="0"/>
              <a:t>Социальность</a:t>
            </a:r>
            <a:r>
              <a:rPr lang="ru-RU" dirty="0" smtClean="0"/>
              <a:t> или рассмотрение трудной ситуации человека (семьи) в контексте социального окружения</a:t>
            </a:r>
          </a:p>
          <a:p>
            <a:pPr lvl="0"/>
            <a:r>
              <a:rPr lang="ru-RU" dirty="0" smtClean="0"/>
              <a:t>Системность</a:t>
            </a:r>
          </a:p>
          <a:p>
            <a:pPr lvl="0"/>
            <a:r>
              <a:rPr lang="ru-RU" dirty="0" smtClean="0"/>
              <a:t>Ориентация на ресурс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Восстановительная медиация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dirty="0" smtClean="0"/>
              <a:t>Процесс, в рамках которого участники с помощью беспристрастной третьей стороны (медиатора) разрешают конфликт. </a:t>
            </a:r>
          </a:p>
          <a:p>
            <a:pPr marL="0" lvl="0" indent="0" algn="just">
              <a:buNone/>
            </a:pPr>
            <a:r>
              <a:rPr lang="ru-RU" dirty="0" smtClean="0"/>
              <a:t>	Процесс, в котором медиатор создает условия для восстановления способности сторон понимать друг друга и договариваться о приемлемых для них вариантах разрешения проблем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Восстановительная медиация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858562279"/>
              </p:ext>
            </p:extLst>
          </p:nvPr>
        </p:nvGraphicFramePr>
        <p:xfrm>
          <a:off x="395536" y="1916832"/>
          <a:ext cx="7776864" cy="43894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786042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400" dirty="0" smtClean="0"/>
              <a:t>Результат восстановительной медиации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b="1" dirty="0" smtClean="0"/>
              <a:t>- восстановительные действия </a:t>
            </a:r>
            <a:r>
              <a:rPr lang="ru-RU" dirty="0" smtClean="0"/>
              <a:t>(извинение, прощение, стремление искренне загладить причиненный вред), то есть такие действия, которые помогают исправить последствия конфликтной или криминальной ситуации.</a:t>
            </a:r>
          </a:p>
          <a:p>
            <a:pPr marL="0" indent="0">
              <a:buNone/>
            </a:pPr>
            <a:r>
              <a:rPr lang="ru-RU" b="1" dirty="0" smtClean="0"/>
              <a:t>-</a:t>
            </a:r>
            <a:r>
              <a:rPr lang="ru-RU" dirty="0" smtClean="0"/>
              <a:t> </a:t>
            </a:r>
            <a:r>
              <a:rPr lang="ru-RU" b="1" dirty="0" smtClean="0"/>
              <a:t>соглашение </a:t>
            </a:r>
            <a:r>
              <a:rPr lang="ru-RU" dirty="0" smtClean="0"/>
              <a:t>или примирительный договор, передаваемый в орган, направивший случай на медиацию. Примирительный договор (соглашение) может учитываться данным органом при принятии решения о дальнейших действиях в отношении участников ситуации</a:t>
            </a:r>
            <a:r>
              <a:rPr lang="ru-RU" i="1" dirty="0" smtClean="0"/>
              <a:t>. </a:t>
            </a:r>
            <a:endParaRPr lang="ru-RU" dirty="0" smtClean="0"/>
          </a:p>
          <a:p>
            <a:pPr marL="0" indent="0">
              <a:buNone/>
            </a:pPr>
            <a:r>
              <a:rPr lang="ru-RU" b="1" dirty="0" smtClean="0"/>
              <a:t>- налаживание взаимопонимания</a:t>
            </a:r>
            <a:r>
              <a:rPr lang="ru-RU" dirty="0" smtClean="0"/>
              <a:t>, обретение способности к диалогу и способности решить ситуацию. Достижение соглашения становится естественным результатом такого процесса.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Принципы восстановительной медиации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b="1" dirty="0" smtClean="0"/>
              <a:t>добровольность</a:t>
            </a:r>
            <a:r>
              <a:rPr lang="ru-RU" dirty="0" smtClean="0"/>
              <a:t> </a:t>
            </a:r>
            <a:r>
              <a:rPr lang="ru-RU" b="1" dirty="0" smtClean="0"/>
              <a:t>участия сторон</a:t>
            </a:r>
            <a:endParaRPr lang="ru-RU" dirty="0" smtClean="0"/>
          </a:p>
          <a:p>
            <a:r>
              <a:rPr lang="ru-RU" b="1" dirty="0" smtClean="0"/>
              <a:t>информированность сторон </a:t>
            </a:r>
            <a:endParaRPr lang="ru-RU" dirty="0" smtClean="0"/>
          </a:p>
          <a:p>
            <a:r>
              <a:rPr lang="ru-RU" b="1" dirty="0" smtClean="0"/>
              <a:t>нейтральность медиатора </a:t>
            </a:r>
            <a:endParaRPr lang="ru-RU" dirty="0" smtClean="0"/>
          </a:p>
          <a:p>
            <a:r>
              <a:rPr lang="ru-RU" b="1" dirty="0" smtClean="0"/>
              <a:t>конфиденциальность</a:t>
            </a:r>
            <a:r>
              <a:rPr lang="ru-RU" dirty="0" smtClean="0"/>
              <a:t> </a:t>
            </a:r>
            <a:r>
              <a:rPr lang="ru-RU" b="1" dirty="0" smtClean="0"/>
              <a:t>процесса медиации</a:t>
            </a:r>
            <a:endParaRPr lang="ru-RU" dirty="0" smtClean="0"/>
          </a:p>
          <a:p>
            <a:r>
              <a:rPr lang="ru-RU" b="1" dirty="0" smtClean="0"/>
              <a:t>ответственность сторон  и медиатора</a:t>
            </a:r>
            <a:endParaRPr lang="ru-RU" dirty="0" smtClean="0"/>
          </a:p>
          <a:p>
            <a:r>
              <a:rPr lang="ru-RU" b="1" dirty="0" smtClean="0"/>
              <a:t>заглаживание вреда обидчиком</a:t>
            </a:r>
            <a:endParaRPr lang="ru-RU" dirty="0" smtClean="0"/>
          </a:p>
          <a:p>
            <a:r>
              <a:rPr lang="ru-RU" b="1" dirty="0" smtClean="0"/>
              <a:t>самостоятельность служб примирения 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200" dirty="0"/>
              <a:t>Нормативно-правовое обеспечение деятельности Школьных служб примирения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/>
              <a:t>Международные	документы	по	медиации	</a:t>
            </a:r>
            <a:r>
              <a:rPr lang="ru-RU" dirty="0" smtClean="0"/>
              <a:t>и восстановительному </a:t>
            </a:r>
            <a:r>
              <a:rPr lang="ru-RU" dirty="0"/>
              <a:t>правосудию</a:t>
            </a:r>
          </a:p>
          <a:p>
            <a:r>
              <a:rPr lang="ru-RU" dirty="0" smtClean="0"/>
              <a:t>Федеральные</a:t>
            </a:r>
            <a:r>
              <a:rPr lang="ru-RU" dirty="0"/>
              <a:t>	законы,	документы	Министерства образования и науки РФ</a:t>
            </a:r>
          </a:p>
          <a:p>
            <a:r>
              <a:rPr lang="ru-RU" dirty="0" smtClean="0"/>
              <a:t>Юридические </a:t>
            </a:r>
            <a:r>
              <a:rPr lang="ru-RU" dirty="0"/>
              <a:t>материалы, значимые для работы медиатора с </a:t>
            </a:r>
            <a:r>
              <a:rPr lang="ru-RU" dirty="0" smtClean="0"/>
              <a:t>правонарушениями несовершеннолетних</a:t>
            </a:r>
            <a:endParaRPr lang="ru-RU" dirty="0"/>
          </a:p>
          <a:p>
            <a:r>
              <a:rPr lang="ru-RU" dirty="0" smtClean="0"/>
              <a:t>Федеральные</a:t>
            </a:r>
            <a:r>
              <a:rPr lang="ru-RU" dirty="0"/>
              <a:t>	концепции,	стратегии,	связанные	с медиацией в социальной и образовательной сфере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0197464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01122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> Документы, регламентирующие работу медиатора и служб примирения </a:t>
            </a:r>
            <a:br>
              <a:rPr lang="ru-RU" sz="3600" dirty="0" smtClean="0"/>
            </a:br>
            <a:r>
              <a:rPr lang="ru-RU" dirty="0"/>
              <a:t/>
            </a:r>
            <a:br>
              <a:rPr lang="ru-RU" dirty="0"/>
            </a:b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608" y="1500174"/>
            <a:ext cx="7498080" cy="4748226"/>
          </a:xfrm>
        </p:spPr>
        <p:txBody>
          <a:bodyPr>
            <a:normAutofit fontScale="70000" lnSpcReduction="20000"/>
          </a:bodyPr>
          <a:lstStyle/>
          <a:p>
            <a:pPr marL="0" indent="0" algn="just">
              <a:buNone/>
            </a:pPr>
            <a:r>
              <a:rPr lang="ru-RU" b="1" dirty="0"/>
              <a:t>Законы Российской Федерации, документы </a:t>
            </a:r>
            <a:r>
              <a:rPr lang="ru-RU" dirty="0" err="1" smtClean="0"/>
              <a:t>с</a:t>
            </a:r>
            <a:r>
              <a:rPr lang="ru-RU" b="1" dirty="0" err="1" smtClean="0"/>
              <a:t>министерства</a:t>
            </a:r>
            <a:r>
              <a:rPr lang="ru-RU" b="1" dirty="0" smtClean="0"/>
              <a:t> образования и науки РФ</a:t>
            </a:r>
          </a:p>
          <a:p>
            <a:pPr lvl="0" algn="just" fontAlgn="base"/>
            <a:r>
              <a:rPr lang="ru-RU" dirty="0" smtClean="0"/>
              <a:t>Федеральный	закон	«Об	альтернативной процедуре урегулирования	споров	</a:t>
            </a:r>
            <a:r>
              <a:rPr lang="ru-RU" dirty="0"/>
              <a:t>	участием	</a:t>
            </a:r>
            <a:r>
              <a:rPr lang="ru-RU" dirty="0" smtClean="0"/>
              <a:t>посредника (процедуре </a:t>
            </a:r>
            <a:r>
              <a:rPr lang="ru-RU" dirty="0"/>
              <a:t>медиации)» №193-ФЗ от 27.07.2010</a:t>
            </a:r>
          </a:p>
          <a:p>
            <a:pPr lvl="0" algn="just" fontAlgn="base"/>
            <a:r>
              <a:rPr lang="ru-RU" dirty="0"/>
              <a:t>Федеральный закон «Об основах системы профилактики безнадзорности и правонарушений несовершеннолетних» №120-ФЗ от 29.12.2012</a:t>
            </a:r>
          </a:p>
          <a:p>
            <a:pPr lvl="0" algn="just" fontAlgn="base"/>
            <a:r>
              <a:rPr lang="ru-RU" dirty="0"/>
              <a:t>Федеральный	закон	«Об	образовании	</a:t>
            </a:r>
            <a:r>
              <a:rPr lang="ru-RU" dirty="0" smtClean="0"/>
              <a:t>в Российской Федерации</a:t>
            </a:r>
            <a:r>
              <a:rPr lang="ru-RU" dirty="0"/>
              <a:t>» №273-ФЗ от 29.12.2012</a:t>
            </a:r>
          </a:p>
          <a:p>
            <a:pPr algn="just"/>
            <a:r>
              <a:rPr lang="ru-RU" dirty="0"/>
              <a:t>Федеральный государственный образовательный стандарт основного общего образования, утвержденный приказом</a:t>
            </a:r>
          </a:p>
        </p:txBody>
      </p:sp>
    </p:spTree>
    <p:extLst>
      <p:ext uri="{BB962C8B-B14F-4D97-AF65-F5344CB8AC3E}">
        <p14:creationId xmlns="" xmlns:p14="http://schemas.microsoft.com/office/powerpoint/2010/main" val="375374484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1087</TotalTime>
  <Words>582</Words>
  <Application>Microsoft Office PowerPoint</Application>
  <PresentationFormat>Экран (4:3)</PresentationFormat>
  <Paragraphs>86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Солнцестояние</vt:lpstr>
      <vt:lpstr>  Восстановительный подход в работе специалистов ОУ  социальный педагог МОУ «СОШ №18» Варфоломеева Е.С. педагог-психолог МОУ «СОШ №18» Малетина Т.А.  </vt:lpstr>
      <vt:lpstr>Слайд 2</vt:lpstr>
      <vt:lpstr> Принципы Восстановительного подхода: </vt:lpstr>
      <vt:lpstr>Восстановительная медиация</vt:lpstr>
      <vt:lpstr>Восстановительная медиация</vt:lpstr>
      <vt:lpstr>Результат восстановительной медиации</vt:lpstr>
      <vt:lpstr>Принципы восстановительной медиации</vt:lpstr>
      <vt:lpstr>Нормативно-правовое обеспечение деятельности Школьных служб примирения</vt:lpstr>
      <vt:lpstr>   Документы, регламентирующие работу медиатора и служб примирения   </vt:lpstr>
      <vt:lpstr>   Документы, регламентирующие работу медиатора и служб примирения   </vt:lpstr>
      <vt:lpstr>Федеральный закон «Об образовании в  Российской Федерации» №273-ФЗ от 29.12.2012</vt:lpstr>
      <vt:lpstr>Слайд 12</vt:lpstr>
      <vt:lpstr>Федеральные концепции, стратегии, связанные с медиацией в образовательной сфере</vt:lpstr>
      <vt:lpstr>Слайд 14</vt:lpstr>
      <vt:lpstr>Документы, регламентирующие работу  медиатора и служб примирения</vt:lpstr>
      <vt:lpstr>Спасибо за внимание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Территориальная  социальная служба</dc:title>
  <dc:creator>Мурашкин</dc:creator>
  <cp:lastModifiedBy>arm</cp:lastModifiedBy>
  <cp:revision>87</cp:revision>
  <cp:lastPrinted>2012-10-09T13:34:46Z</cp:lastPrinted>
  <dcterms:created xsi:type="dcterms:W3CDTF">2012-09-06T13:54:22Z</dcterms:created>
  <dcterms:modified xsi:type="dcterms:W3CDTF">2016-03-09T09:01:40Z</dcterms:modified>
</cp:coreProperties>
</file>